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notesMasterIdLst>
    <p:notesMasterId r:id="rId15"/>
  </p:notesMasterIdLst>
  <p:sldIdLst>
    <p:sldId id="271" r:id="rId2"/>
    <p:sldId id="273" r:id="rId3"/>
    <p:sldId id="272" r:id="rId4"/>
    <p:sldId id="256" r:id="rId5"/>
    <p:sldId id="297" r:id="rId6"/>
    <p:sldId id="274" r:id="rId7"/>
    <p:sldId id="294" r:id="rId8"/>
    <p:sldId id="295" r:id="rId9"/>
    <p:sldId id="296" r:id="rId10"/>
    <p:sldId id="300" r:id="rId11"/>
    <p:sldId id="302" r:id="rId12"/>
    <p:sldId id="304" r:id="rId13"/>
    <p:sldId id="305" r:id="rId14"/>
  </p:sldIdLst>
  <p:sldSz cx="9906000" cy="6858000" type="A4"/>
  <p:notesSz cx="7034213" cy="10164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エントリー情報" id="{142BA052-C82F-4F18-A197-057C9F27DEF4}">
          <p14:sldIdLst>
            <p14:sldId id="271"/>
            <p14:sldId id="273"/>
          </p14:sldIdLst>
        </p14:section>
        <p14:section name="スライドの説明" id="{5E23FF9A-FB40-4674-9244-1FA1C2090195}">
          <p14:sldIdLst>
            <p14:sldId id="272"/>
          </p14:sldIdLst>
        </p14:section>
        <p14:section name="発表スライド" id="{943B3503-F282-4A2A-BBA7-AB0F6AA64C09}">
          <p14:sldIdLst>
            <p14:sldId id="256"/>
            <p14:sldId id="297"/>
            <p14:sldId id="274"/>
            <p14:sldId id="294"/>
            <p14:sldId id="295"/>
            <p14:sldId id="296"/>
            <p14:sldId id="300"/>
            <p14:sldId id="302"/>
            <p14:sldId id="304"/>
            <p14:sldId id="30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D88B122-FD2C-C861-FE81-433646A34217}" name="RIKE" initials="松崎光弘" userId="RIKE" providerId="None"/>
  <p188:author id="{EA97E54B-5DD7-1434-513B-8170DF28AE6C}" name="tsuruta erika" initials="te" userId="8e0b6e71e3239024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5"/>
    <p:restoredTop sz="94888"/>
  </p:normalViewPr>
  <p:slideViewPr>
    <p:cSldViewPr snapToGrid="0" snapToObjects="1">
      <p:cViewPr varScale="1">
        <p:scale>
          <a:sx n="108" d="100"/>
          <a:sy n="108" d="100"/>
        </p:scale>
        <p:origin x="18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8159" cy="510003"/>
          </a:xfrm>
          <a:prstGeom prst="rect">
            <a:avLst/>
          </a:prstGeom>
        </p:spPr>
        <p:txBody>
          <a:bodyPr vert="horz" lIns="98280" tIns="49140" rIns="98280" bIns="49140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4426" y="0"/>
            <a:ext cx="3048159" cy="510003"/>
          </a:xfrm>
          <a:prstGeom prst="rect">
            <a:avLst/>
          </a:prstGeom>
        </p:spPr>
        <p:txBody>
          <a:bodyPr vert="horz" lIns="98280" tIns="49140" rIns="98280" bIns="49140" rtlCol="0"/>
          <a:lstStyle>
            <a:lvl1pPr algn="r">
              <a:defRPr sz="1300"/>
            </a:lvl1pPr>
          </a:lstStyle>
          <a:p>
            <a:fld id="{96347CB6-8E65-4F16-9906-95E72D12B6FB}" type="datetimeFigureOut">
              <a:rPr kumimoji="1" lang="ja-JP" altLang="en-US" smtClean="0"/>
              <a:t>2023/9/11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9813" y="1270000"/>
            <a:ext cx="4954587" cy="3430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280" tIns="49140" rIns="98280" bIns="4914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3422" y="4891792"/>
            <a:ext cx="5627370" cy="4002375"/>
          </a:xfrm>
          <a:prstGeom prst="rect">
            <a:avLst/>
          </a:prstGeom>
        </p:spPr>
        <p:txBody>
          <a:bodyPr vert="horz" lIns="98280" tIns="49140" rIns="98280" bIns="4914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654761"/>
            <a:ext cx="3048159" cy="510002"/>
          </a:xfrm>
          <a:prstGeom prst="rect">
            <a:avLst/>
          </a:prstGeom>
        </p:spPr>
        <p:txBody>
          <a:bodyPr vert="horz" lIns="98280" tIns="49140" rIns="98280" bIns="49140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4426" y="9654761"/>
            <a:ext cx="3048159" cy="510002"/>
          </a:xfrm>
          <a:prstGeom prst="rect">
            <a:avLst/>
          </a:prstGeom>
        </p:spPr>
        <p:txBody>
          <a:bodyPr vert="horz" lIns="98280" tIns="49140" rIns="98280" bIns="49140" rtlCol="0" anchor="b"/>
          <a:lstStyle>
            <a:lvl1pPr algn="r">
              <a:defRPr sz="1300"/>
            </a:lvl1pPr>
          </a:lstStyle>
          <a:p>
            <a:fld id="{55201225-8CAB-4CE2-9865-CE99A80BB86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8463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>
            <a:extLst>
              <a:ext uri="{FF2B5EF4-FFF2-40B4-BE49-F238E27FC236}">
                <a16:creationId xmlns:a16="http://schemas.microsoft.com/office/drawing/2014/main" id="{44D7FFAD-4F29-814B-9206-423A2E8846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ノート プレースホルダー 2">
            <a:extLst>
              <a:ext uri="{FF2B5EF4-FFF2-40B4-BE49-F238E27FC236}">
                <a16:creationId xmlns:a16="http://schemas.microsoft.com/office/drawing/2014/main" id="{DC55E343-E382-B548-A186-6E0663C37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20483" name="スライド番号プレースホルダー 3">
            <a:extLst>
              <a:ext uri="{FF2B5EF4-FFF2-40B4-BE49-F238E27FC236}">
                <a16:creationId xmlns:a16="http://schemas.microsoft.com/office/drawing/2014/main" id="{0453FBAB-2FB7-834B-A92B-F5A6D0B28B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98523" indent="-307124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228496" indent="-245699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719895" indent="-245699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211294" indent="-245699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702692" indent="-24569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194091" indent="-24569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685489" indent="-24569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4176888" indent="-24569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FEB35F7-583B-974A-95EC-EDD1F3A352A3}" type="slidenum">
              <a:rPr lang="ja-JP" altLang="en-US" smtClean="0"/>
              <a:pPr/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9606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01225-8CAB-4CE2-9865-CE99A80BB860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0861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4530"/>
            <a:ext cx="7429500" cy="2387600"/>
          </a:xfrm>
        </p:spPr>
        <p:txBody>
          <a:bodyPr anchor="b">
            <a:normAutofit/>
          </a:bodyPr>
          <a:lstStyle>
            <a:lvl1pPr algn="ctr">
              <a:defRPr sz="487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9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1475" indent="0" algn="ctr">
              <a:buNone/>
              <a:defRPr sz="2275"/>
            </a:lvl2pPr>
            <a:lvl3pPr marL="742950" indent="0" algn="ctr">
              <a:buNone/>
              <a:defRPr sz="1950"/>
            </a:lvl3pPr>
            <a:lvl4pPr marL="1114425" indent="0" algn="ctr">
              <a:buNone/>
              <a:defRPr sz="1625"/>
            </a:lvl4pPr>
            <a:lvl5pPr marL="1485900" indent="0" algn="ctr">
              <a:buNone/>
              <a:defRPr sz="1625"/>
            </a:lvl5pPr>
            <a:lvl6pPr marL="1857375" indent="0" algn="ctr">
              <a:buNone/>
              <a:defRPr sz="1625"/>
            </a:lvl6pPr>
            <a:lvl7pPr marL="2228850" indent="0" algn="ctr">
              <a:buNone/>
              <a:defRPr sz="1625"/>
            </a:lvl7pPr>
            <a:lvl8pPr marL="2600325" indent="0" algn="ctr">
              <a:buNone/>
              <a:defRPr sz="1625"/>
            </a:lvl8pPr>
            <a:lvl9pPr marL="2971800" indent="0" algn="ctr">
              <a:buNone/>
              <a:defRPr sz="162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D71E-30C2-6A46-A559-B9DCC952B887}" type="datetimeFigureOut">
              <a:rPr kumimoji="1" lang="ja-JP" altLang="en-US" smtClean="0"/>
              <a:t>2023/9/11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ED6-089A-0648-A076-0D930396664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229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D71E-30C2-6A46-A559-B9DCC952B887}" type="datetimeFigureOut">
              <a:rPr kumimoji="1" lang="ja-JP" altLang="en-US" smtClean="0"/>
              <a:t>2023/9/11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ED6-089A-0648-A076-0D930396664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4395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360362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360363"/>
            <a:ext cx="6284119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D71E-30C2-6A46-A559-B9DCC952B887}" type="datetimeFigureOut">
              <a:rPr kumimoji="1" lang="ja-JP" altLang="en-US" smtClean="0"/>
              <a:t>2023/9/11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ED6-089A-0648-A076-0D930396664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2014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図の挿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図プレースホルダー 6"/>
          <p:cNvSpPr>
            <a:spLocks noGrp="1"/>
          </p:cNvSpPr>
          <p:nvPr>
            <p:ph type="pic" sz="quarter" idx="13"/>
          </p:nvPr>
        </p:nvSpPr>
        <p:spPr>
          <a:xfrm>
            <a:off x="3487395" y="1965516"/>
            <a:ext cx="1465606" cy="1536636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lvl="0"/>
            <a:r>
              <a:rPr lang="ja-JP" altLang="en-US" noProof="0" dirty="0"/>
              <a:t>図を追加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3B1AE-55CC-CC49-93E4-C339B7B6072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ED358-D850-D04C-B648-CF7F21E6CD45}" type="datetimeFigureOut">
              <a:rPr lang="ja-JP" altLang="en-US"/>
              <a:pPr>
                <a:defRPr/>
              </a:pPr>
              <a:t>2023/9/11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2EBD1-C8FC-E741-ADEC-50B5608367C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CB2EB-BE6F-5344-AC1F-BE07E1A3BC9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18D61-090E-7940-9A7A-E1B398A0B9F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430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D71E-30C2-6A46-A559-B9DCC952B887}" type="datetimeFigureOut">
              <a:rPr kumimoji="1" lang="ja-JP" altLang="en-US" smtClean="0"/>
              <a:t>2023/9/11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ED6-089A-0648-A076-0D930396664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607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8" y="1712423"/>
            <a:ext cx="8543925" cy="2851208"/>
          </a:xfrm>
        </p:spPr>
        <p:txBody>
          <a:bodyPr anchor="b">
            <a:normAutofit/>
          </a:bodyPr>
          <a:lstStyle>
            <a:lvl1pPr>
              <a:defRPr sz="4875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8" y="4552634"/>
            <a:ext cx="8543925" cy="1500187"/>
          </a:xfrm>
        </p:spPr>
        <p:txBody>
          <a:bodyPr anchor="t">
            <a:normAutofit/>
          </a:bodyPr>
          <a:lstStyle>
            <a:lvl1pPr marL="0" indent="0">
              <a:buNone/>
              <a:defRPr sz="19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1475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D71E-30C2-6A46-A559-B9DCC952B887}" type="datetimeFigureOut">
              <a:rPr kumimoji="1" lang="ja-JP" altLang="en-US" smtClean="0"/>
              <a:t>2023/9/11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ED6-089A-0648-A076-0D930396664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7136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666" y="1828801"/>
            <a:ext cx="421005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8801"/>
            <a:ext cx="421005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D71E-30C2-6A46-A559-B9DCC952B887}" type="datetimeFigureOut">
              <a:rPr kumimoji="1" lang="ja-JP" altLang="en-US" smtClean="0"/>
              <a:t>2023/9/11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ED6-089A-0648-A076-0D930396664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504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665" y="1681851"/>
            <a:ext cx="4189413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665" y="2507551"/>
            <a:ext cx="4189413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851"/>
            <a:ext cx="421005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7551"/>
            <a:ext cx="421005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D71E-30C2-6A46-A559-B9DCC952B887}" type="datetimeFigureOut">
              <a:rPr kumimoji="1" lang="ja-JP" altLang="en-US" smtClean="0"/>
              <a:t>2023/9/11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ED6-089A-0648-A076-0D930396664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59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D71E-30C2-6A46-A559-B9DCC952B887}" type="datetimeFigureOut">
              <a:rPr kumimoji="1" lang="ja-JP" altLang="en-US" smtClean="0"/>
              <a:t>2023/9/11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ED6-089A-0648-A076-0D930396664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D71E-30C2-6A46-A559-B9DCC952B887}" type="datetimeFigureOut">
              <a:rPr kumimoji="1" lang="ja-JP" altLang="en-US" smtClean="0"/>
              <a:t>2023/9/11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ED6-089A-0648-A076-0D930396664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9590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14" y="457201"/>
            <a:ext cx="3194685" cy="1600197"/>
          </a:xfrm>
        </p:spPr>
        <p:txBody>
          <a:bodyPr anchor="b">
            <a:normAutofit/>
          </a:bodyPr>
          <a:lstStyle>
            <a:lvl1pPr>
              <a:defRPr sz="2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0050" y="990600"/>
            <a:ext cx="5014913" cy="4876800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14" y="2057399"/>
            <a:ext cx="3194685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300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D71E-30C2-6A46-A559-B9DCC952B887}" type="datetimeFigureOut">
              <a:rPr kumimoji="1" lang="ja-JP" altLang="en-US" smtClean="0"/>
              <a:t>2023/9/11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ED6-089A-0648-A076-0D930396664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741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14" y="457200"/>
            <a:ext cx="3194685" cy="1600200"/>
          </a:xfrm>
        </p:spPr>
        <p:txBody>
          <a:bodyPr anchor="b">
            <a:normAutofit/>
          </a:bodyPr>
          <a:lstStyle>
            <a:lvl1pPr>
              <a:defRPr sz="2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0050" y="990600"/>
            <a:ext cx="5014913" cy="4876800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lang="ja-JP" altLang="en-US" dirty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14" y="2057400"/>
            <a:ext cx="3194685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300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D71E-30C2-6A46-A559-B9DCC952B887}" type="datetimeFigureOut">
              <a:rPr kumimoji="1" lang="ja-JP" altLang="en-US" smtClean="0"/>
              <a:t>2023/9/11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ED6-089A-0648-A076-0D930396664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7378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6666" y="365760"/>
            <a:ext cx="8543925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666" y="1828801"/>
            <a:ext cx="8543925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123D71E-30C2-6A46-A559-B9DCC952B887}" type="datetimeFigureOut">
              <a:rPr kumimoji="1" lang="ja-JP" altLang="en-US" smtClean="0"/>
              <a:t>2023/9/11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1741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FEED6-089A-0648-A076-0D930396664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4901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Wingdings 2" pitchFamily="18" charset="2"/>
        <a:buChar char="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Wingdings 2" pitchFamily="18" charset="2"/>
        <a:buChar char="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Wingdings 2" pitchFamily="18" charset="2"/>
        <a:buChar char="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Wingdings 2" pitchFamily="18" charset="2"/>
        <a:buChar char="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Wingdings 2" pitchFamily="18" charset="2"/>
        <a:buChar char="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spcBef>
          <a:spcPct val="20000"/>
        </a:spcBef>
        <a:buFont typeface="Wingdings 2" pitchFamily="18" charset="2"/>
        <a:buChar char="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spcBef>
          <a:spcPct val="20000"/>
        </a:spcBef>
        <a:buFont typeface="Wingdings 2" pitchFamily="18" charset="2"/>
        <a:buChar char="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spcBef>
          <a:spcPct val="20000"/>
        </a:spcBef>
        <a:buFont typeface="Wingdings 2" pitchFamily="18" charset="2"/>
        <a:buChar char="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spcBef>
          <a:spcPct val="20000"/>
        </a:spcBef>
        <a:buFont typeface="Wingdings 2" pitchFamily="18" charset="2"/>
        <a:buChar char="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844FB50-BE15-4A58-9863-83829DF74961}"/>
              </a:ext>
            </a:extLst>
          </p:cNvPr>
          <p:cNvSpPr/>
          <p:nvPr/>
        </p:nvSpPr>
        <p:spPr bwMode="auto">
          <a:xfrm>
            <a:off x="419101" y="1"/>
            <a:ext cx="492125" cy="479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3200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</a:t>
            </a:r>
            <a:endParaRPr lang="en-US" altLang="ja-JP" sz="3200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5" name="表 24">
            <a:extLst>
              <a:ext uri="{FF2B5EF4-FFF2-40B4-BE49-F238E27FC236}">
                <a16:creationId xmlns:a16="http://schemas.microsoft.com/office/drawing/2014/main" id="{5F92D09F-3645-4BF3-8164-E03E37230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67722"/>
              </p:ext>
            </p:extLst>
          </p:nvPr>
        </p:nvGraphicFramePr>
        <p:xfrm>
          <a:off x="508001" y="885796"/>
          <a:ext cx="4511675" cy="2702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707">
                  <a:extLst>
                    <a:ext uri="{9D8B030D-6E8A-4147-A177-3AD203B41FA5}">
                      <a16:colId xmlns:a16="http://schemas.microsoft.com/office/drawing/2014/main" val="2408860566"/>
                    </a:ext>
                  </a:extLst>
                </a:gridCol>
                <a:gridCol w="2369368">
                  <a:extLst>
                    <a:ext uri="{9D8B030D-6E8A-4147-A177-3AD203B41FA5}">
                      <a16:colId xmlns:a16="http://schemas.microsoft.com/office/drawing/2014/main" val="4158287375"/>
                    </a:ext>
                  </a:extLst>
                </a:gridCol>
                <a:gridCol w="1422600">
                  <a:extLst>
                    <a:ext uri="{9D8B030D-6E8A-4147-A177-3AD203B41FA5}">
                      <a16:colId xmlns:a16="http://schemas.microsoft.com/office/drawing/2014/main" val="1949412765"/>
                    </a:ext>
                  </a:extLst>
                </a:gridCol>
              </a:tblGrid>
              <a:tr h="276967"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フリガナ</a:t>
                      </a:r>
                    </a:p>
                  </a:txBody>
                  <a:tcPr marL="91453" marR="91453" marT="45735" marB="4573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53" marR="91453" marT="45735" marB="4573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indent="0" algn="ctr"/>
                      <a:r>
                        <a:rPr kumimoji="1" lang="en-US" altLang="ja-JP" sz="1000" b="0" dirty="0">
                          <a:solidFill>
                            <a:schemeClr val="accent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accent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申請者本人の</a:t>
                      </a:r>
                      <a:endParaRPr kumimoji="1" lang="en-US" altLang="ja-JP" sz="1000" b="0" dirty="0">
                        <a:solidFill>
                          <a:schemeClr val="accent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ctr"/>
                      <a:r>
                        <a:rPr kumimoji="1" lang="ja-JP" altLang="en-US" sz="1000" b="0" dirty="0">
                          <a:solidFill>
                            <a:schemeClr val="accent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写真を貼り付けて</a:t>
                      </a:r>
                      <a:endParaRPr kumimoji="1" lang="en-US" altLang="ja-JP" sz="1000" b="0" dirty="0">
                        <a:solidFill>
                          <a:schemeClr val="accent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indent="0" algn="ctr"/>
                      <a:r>
                        <a:rPr kumimoji="1" lang="ja-JP" altLang="en-US" sz="1000" b="0" dirty="0">
                          <a:solidFill>
                            <a:schemeClr val="accent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ください</a:t>
                      </a:r>
                    </a:p>
                  </a:txBody>
                  <a:tcPr marL="91453" marR="91453" marT="45735" marB="4573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666475"/>
                  </a:ext>
                </a:extLst>
              </a:tr>
              <a:tr h="349685"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</a:p>
                  </a:txBody>
                  <a:tcPr marL="91453" marR="91453" marT="45735" marB="4573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53" marR="91453" marT="45735" marB="4573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21981"/>
                  </a:ext>
                </a:extLst>
              </a:tr>
              <a:tr h="349685"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生年月日</a:t>
                      </a:r>
                    </a:p>
                  </a:txBody>
                  <a:tcPr marL="91453" marR="91453" marT="45735" marB="4573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　　月　　日生（満　　歳）</a:t>
                      </a:r>
                    </a:p>
                  </a:txBody>
                  <a:tcPr marL="91453" marR="91453" marT="45735" marB="4573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ja-JP" altLang="en-US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954918"/>
                  </a:ext>
                </a:extLst>
              </a:tr>
              <a:tr h="349685"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</a:p>
                  </a:txBody>
                  <a:tcPr marL="91453" marR="91453" marT="45735" marB="4573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53" marR="91453" marT="45735" marB="4573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290119"/>
                  </a:ext>
                </a:extLst>
              </a:tr>
              <a:tr h="349685"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メール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53" marR="91453" marT="45735" marB="4573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53" marR="91453" marT="45735" marB="4573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90391"/>
                  </a:ext>
                </a:extLst>
              </a:tr>
              <a:tr h="1026296"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53" marR="91453" marT="45735" marB="4573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endParaRPr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0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53" marR="91453" marT="45735" marB="4573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734570"/>
                  </a:ext>
                </a:extLst>
              </a:tr>
            </a:tbl>
          </a:graphicData>
        </a:graphic>
      </p:graphicFrame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ED7EC680-BF5C-428E-9459-13DF3C73FE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098336"/>
              </p:ext>
            </p:extLst>
          </p:nvPr>
        </p:nvGraphicFramePr>
        <p:xfrm>
          <a:off x="5078414" y="876272"/>
          <a:ext cx="4319587" cy="2711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587">
                  <a:extLst>
                    <a:ext uri="{9D8B030D-6E8A-4147-A177-3AD203B41FA5}">
                      <a16:colId xmlns:a16="http://schemas.microsoft.com/office/drawing/2014/main" val="2408860566"/>
                    </a:ext>
                  </a:extLst>
                </a:gridCol>
              </a:tblGrid>
              <a:tr h="291582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職歴・その他特筆すべき活動歴など</a:t>
                      </a:r>
                    </a:p>
                  </a:txBody>
                  <a:tcPr marL="91431" marR="91431" marT="45740" marB="457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954918"/>
                  </a:ext>
                </a:extLst>
              </a:tr>
              <a:tr h="2419944">
                <a:tc>
                  <a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altLang="ja-JP" sz="1000" dirty="0">
                        <a:solidFill>
                          <a:schemeClr val="accent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altLang="ja-JP" sz="1000" dirty="0">
                        <a:solidFill>
                          <a:schemeClr val="accent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altLang="ja-JP" sz="1000" dirty="0">
                        <a:solidFill>
                          <a:schemeClr val="accent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altLang="ja-JP" sz="1000" dirty="0">
                        <a:solidFill>
                          <a:schemeClr val="accent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altLang="ja-JP" sz="1000" dirty="0">
                        <a:solidFill>
                          <a:schemeClr val="accent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altLang="ja-JP" sz="1000" dirty="0">
                        <a:solidFill>
                          <a:schemeClr val="accent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altLang="ja-JP" sz="1000" dirty="0">
                        <a:solidFill>
                          <a:schemeClr val="accent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altLang="ja-JP" sz="1000" dirty="0">
                        <a:solidFill>
                          <a:schemeClr val="accent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altLang="ja-JP" sz="1000" dirty="0">
                        <a:solidFill>
                          <a:schemeClr val="accent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altLang="ja-JP" sz="1000" dirty="0">
                        <a:solidFill>
                          <a:schemeClr val="accent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altLang="ja-JP" sz="1000" dirty="0">
                        <a:solidFill>
                          <a:schemeClr val="accent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ja-JP" sz="1000" dirty="0">
                          <a:solidFill>
                            <a:schemeClr val="accent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00" dirty="0">
                          <a:solidFill>
                            <a:schemeClr val="accent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それぞれ年月や期間が分かるようご記入ください。</a:t>
                      </a:r>
                    </a:p>
                  </a:txBody>
                  <a:tcPr marL="91431" marR="91431" marT="45740" marB="457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290119"/>
                  </a:ext>
                </a:extLst>
              </a:tr>
            </a:tbl>
          </a:graphicData>
        </a:graphic>
      </p:graphicFrame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4B89AE8D-FD0A-4998-B642-51AB3339C8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092972"/>
              </p:ext>
            </p:extLst>
          </p:nvPr>
        </p:nvGraphicFramePr>
        <p:xfrm>
          <a:off x="508000" y="3717235"/>
          <a:ext cx="8890000" cy="2809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0000">
                  <a:extLst>
                    <a:ext uri="{9D8B030D-6E8A-4147-A177-3AD203B41FA5}">
                      <a16:colId xmlns:a16="http://schemas.microsoft.com/office/drawing/2014/main" val="2408860566"/>
                    </a:ext>
                  </a:extLst>
                </a:gridCol>
              </a:tblGrid>
              <a:tr h="320309">
                <a:tc>
                  <a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エントリーの動機についてお書きください</a:t>
                      </a:r>
                      <a:endParaRPr lang="en-US" altLang="ja-JP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45741" marB="4574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840422"/>
                  </a:ext>
                </a:extLst>
              </a:tr>
              <a:tr h="2488898">
                <a:tc>
                  <a:txBody>
                    <a:bodyPr/>
                    <a:lstStyle/>
                    <a:p>
                      <a:pPr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altLang="ja-JP" sz="1100" dirty="0">
                        <a:solidFill>
                          <a:schemeClr val="accent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45741" marB="4574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09011"/>
                  </a:ext>
                </a:extLst>
              </a:tr>
            </a:tbl>
          </a:graphicData>
        </a:graphic>
      </p:graphicFrame>
      <p:sp>
        <p:nvSpPr>
          <p:cNvPr id="9" name="直角三角形 8">
            <a:extLst>
              <a:ext uri="{FF2B5EF4-FFF2-40B4-BE49-F238E27FC236}">
                <a16:creationId xmlns:a16="http://schemas.microsoft.com/office/drawing/2014/main" id="{462B7927-1CFF-B22B-F4D4-293B05C6CE8A}"/>
              </a:ext>
            </a:extLst>
          </p:cNvPr>
          <p:cNvSpPr/>
          <p:nvPr/>
        </p:nvSpPr>
        <p:spPr bwMode="auto">
          <a:xfrm rot="10800000" flipH="1">
            <a:off x="0" y="-7938"/>
            <a:ext cx="1027134" cy="1025166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anchor="ctr"/>
          <a:lstStyle/>
          <a:p>
            <a:pPr algn="ctr">
              <a:defRPr/>
            </a:pPr>
            <a:endParaRPr lang="en-US" altLang="ja-JP" sz="12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D50DA0DD-F6EC-2061-3C2D-FA7CB9810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430" y="359110"/>
            <a:ext cx="8135560" cy="377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  <a:defRPr/>
            </a:pPr>
            <a:r>
              <a:rPr lang="ja-JP" altLang="en-US" sz="2000" b="1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西粟倉村彩枠（起業型）地域おこし協力隊選考会　</a:t>
            </a:r>
            <a:r>
              <a:rPr lang="ja-JP" altLang="en-US" sz="2000" b="1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エントリーシート</a:t>
            </a:r>
            <a:endParaRPr lang="en-US" altLang="ja-JP" sz="2000" b="1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9456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88BFFC-FD74-AEA1-D2B8-EDA57BA72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666" y="365760"/>
            <a:ext cx="8543925" cy="651469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売れるか：市場性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直角三角形 5">
            <a:extLst>
              <a:ext uri="{FF2B5EF4-FFF2-40B4-BE49-F238E27FC236}">
                <a16:creationId xmlns:a16="http://schemas.microsoft.com/office/drawing/2014/main" id="{50D5CD44-64F5-B4C4-1A53-4CFA5F2D2839}"/>
              </a:ext>
            </a:extLst>
          </p:cNvPr>
          <p:cNvSpPr/>
          <p:nvPr/>
        </p:nvSpPr>
        <p:spPr bwMode="auto">
          <a:xfrm rot="10800000" flipH="1">
            <a:off x="0" y="-7938"/>
            <a:ext cx="1027134" cy="1025166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anchor="ctr"/>
          <a:lstStyle/>
          <a:p>
            <a:pPr algn="ctr">
              <a:defRPr/>
            </a:pPr>
            <a:endParaRPr lang="en-US" altLang="ja-JP" sz="12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四角形: 角を丸くする 4">
            <a:extLst>
              <a:ext uri="{FF2B5EF4-FFF2-40B4-BE49-F238E27FC236}">
                <a16:creationId xmlns:a16="http://schemas.microsoft.com/office/drawing/2014/main" id="{D26E0217-A21E-31F6-1648-1B1FAAEC1358}"/>
              </a:ext>
            </a:extLst>
          </p:cNvPr>
          <p:cNvSpPr/>
          <p:nvPr/>
        </p:nvSpPr>
        <p:spPr>
          <a:xfrm>
            <a:off x="511629" y="1017228"/>
            <a:ext cx="9133114" cy="5475011"/>
          </a:xfrm>
          <a:prstGeom prst="roundRect">
            <a:avLst>
              <a:gd name="adj" fmla="val 252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　商品が売れる！と言える根拠</a:t>
            </a:r>
            <a:b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世の中の動きや、消費者の考え方を踏まえて</a:t>
            </a:r>
            <a:b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あなたの商品が売れるという根拠を示してください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対象とする市場の規模についても言及してください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　事業が伸びる！と言える根拠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あなたの商品には最大限どれくらいのお客さんがいて、</a:t>
            </a:r>
            <a:b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そのうちどれくらいを自分は占められるか、数字で示してください</a:t>
            </a:r>
            <a:endParaRPr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4057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88BFFC-FD74-AEA1-D2B8-EDA57BA72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666" y="365760"/>
            <a:ext cx="8543925" cy="651469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勝てるか：優位性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直角三角形 5">
            <a:extLst>
              <a:ext uri="{FF2B5EF4-FFF2-40B4-BE49-F238E27FC236}">
                <a16:creationId xmlns:a16="http://schemas.microsoft.com/office/drawing/2014/main" id="{50D5CD44-64F5-B4C4-1A53-4CFA5F2D2839}"/>
              </a:ext>
            </a:extLst>
          </p:cNvPr>
          <p:cNvSpPr/>
          <p:nvPr/>
        </p:nvSpPr>
        <p:spPr bwMode="auto">
          <a:xfrm rot="10800000" flipH="1">
            <a:off x="0" y="-7938"/>
            <a:ext cx="1027134" cy="1025166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anchor="ctr"/>
          <a:lstStyle/>
          <a:p>
            <a:pPr algn="ctr">
              <a:defRPr/>
            </a:pPr>
            <a:endParaRPr lang="en-US" altLang="ja-JP" sz="12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四角形: 角を丸くする 4">
            <a:extLst>
              <a:ext uri="{FF2B5EF4-FFF2-40B4-BE49-F238E27FC236}">
                <a16:creationId xmlns:a16="http://schemas.microsoft.com/office/drawing/2014/main" id="{D26E0217-A21E-31F6-1648-1B1FAAEC1358}"/>
              </a:ext>
            </a:extLst>
          </p:cNvPr>
          <p:cNvSpPr/>
          <p:nvPr/>
        </p:nvSpPr>
        <p:spPr>
          <a:xfrm>
            <a:off x="511629" y="1017228"/>
            <a:ext cx="9133114" cy="5475011"/>
          </a:xfrm>
          <a:prstGeom prst="roundRect">
            <a:avLst>
              <a:gd name="adj" fmla="val 252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　競争相手に勝てる！と言えるか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あなたがこれから取り組み事業に関して、</a:t>
            </a:r>
            <a:b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これまでに蓄積したスキル、自分の事業を支援してくれる人やネットワーク、</a:t>
            </a:r>
            <a:br>
              <a:rPr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事業経営の経験など、あなたが強みだと考えること、</a:t>
            </a:r>
            <a:br>
              <a:rPr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それがどれくらい強みとなると考えるかを示してください。</a:t>
            </a:r>
            <a:endParaRPr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8812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88BFFC-FD74-AEA1-D2B8-EDA57BA72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666" y="231820"/>
            <a:ext cx="9152793" cy="785408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なぜ西粟倉村が支援する必要があるのか：地域への価値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直角三角形 5">
            <a:extLst>
              <a:ext uri="{FF2B5EF4-FFF2-40B4-BE49-F238E27FC236}">
                <a16:creationId xmlns:a16="http://schemas.microsoft.com/office/drawing/2014/main" id="{50D5CD44-64F5-B4C4-1A53-4CFA5F2D2839}"/>
              </a:ext>
            </a:extLst>
          </p:cNvPr>
          <p:cNvSpPr/>
          <p:nvPr/>
        </p:nvSpPr>
        <p:spPr bwMode="auto">
          <a:xfrm rot="10800000" flipH="1">
            <a:off x="0" y="-7938"/>
            <a:ext cx="1027134" cy="1025166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anchor="ctr"/>
          <a:lstStyle/>
          <a:p>
            <a:pPr algn="ctr">
              <a:defRPr/>
            </a:pPr>
            <a:endParaRPr lang="en-US" altLang="ja-JP" sz="12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四角形: 角を丸くする 4">
            <a:extLst>
              <a:ext uri="{FF2B5EF4-FFF2-40B4-BE49-F238E27FC236}">
                <a16:creationId xmlns:a16="http://schemas.microsoft.com/office/drawing/2014/main" id="{D26E0217-A21E-31F6-1648-1B1FAAEC1358}"/>
              </a:ext>
            </a:extLst>
          </p:cNvPr>
          <p:cNvSpPr/>
          <p:nvPr/>
        </p:nvSpPr>
        <p:spPr>
          <a:xfrm>
            <a:off x="511629" y="1017228"/>
            <a:ext cx="9133114" cy="5475011"/>
          </a:xfrm>
          <a:prstGeom prst="roundRect">
            <a:avLst>
              <a:gd name="adj" fmla="val 252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　この村で取り組む意味</a:t>
            </a:r>
            <a:b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あなたは、なぜ他のどこでもなく西粟倉村で事業に取り組むのか、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村のどんな資源（人、モノなど）を活用したいと考えているのか示してください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　村が支援をする価値</a:t>
            </a:r>
            <a:b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あなたの事業を村が支援することで、村にどのような価値が生まれるかを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あなたの観点で示してください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b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（例）村の○○の課題が解決できる</a:t>
            </a:r>
            <a:b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村で○○認定度の雇用が生まれる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村に新たに○○の機会が生まれる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3676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88BFFC-FD74-AEA1-D2B8-EDA57BA72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666" y="365760"/>
            <a:ext cx="8543925" cy="651469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決意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直角三角形 5">
            <a:extLst>
              <a:ext uri="{FF2B5EF4-FFF2-40B4-BE49-F238E27FC236}">
                <a16:creationId xmlns:a16="http://schemas.microsoft.com/office/drawing/2014/main" id="{50D5CD44-64F5-B4C4-1A53-4CFA5F2D2839}"/>
              </a:ext>
            </a:extLst>
          </p:cNvPr>
          <p:cNvSpPr/>
          <p:nvPr/>
        </p:nvSpPr>
        <p:spPr bwMode="auto">
          <a:xfrm rot="10800000" flipH="1">
            <a:off x="0" y="-7938"/>
            <a:ext cx="1027134" cy="1025166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anchor="ctr"/>
          <a:lstStyle/>
          <a:p>
            <a:pPr algn="ctr">
              <a:defRPr/>
            </a:pPr>
            <a:endParaRPr lang="en-US" altLang="ja-JP" sz="12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四角形: 角を丸くする 4">
            <a:extLst>
              <a:ext uri="{FF2B5EF4-FFF2-40B4-BE49-F238E27FC236}">
                <a16:creationId xmlns:a16="http://schemas.microsoft.com/office/drawing/2014/main" id="{D26E0217-A21E-31F6-1648-1B1FAAEC1358}"/>
              </a:ext>
            </a:extLst>
          </p:cNvPr>
          <p:cNvSpPr/>
          <p:nvPr/>
        </p:nvSpPr>
        <p:spPr>
          <a:xfrm>
            <a:off x="511629" y="1017228"/>
            <a:ext cx="9133114" cy="5475011"/>
          </a:xfrm>
          <a:prstGeom prst="roundRect">
            <a:avLst>
              <a:gd name="adj" fmla="val 252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あなたが事業に取り組む決意をひとことで！</a:t>
            </a:r>
            <a:endParaRPr kumimoji="1" lang="ja-JP" altLang="en-US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1024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88BFFC-FD74-AEA1-D2B8-EDA57BA72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666" y="365760"/>
            <a:ext cx="8543925" cy="651469"/>
          </a:xfrm>
        </p:spPr>
        <p:txBody>
          <a:bodyPr>
            <a:normAutofit/>
          </a:bodyPr>
          <a:lstStyle/>
          <a:p>
            <a:r>
              <a:rPr kumimoji="1" lang="ja-JP" altLang="en-US" sz="28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事業概要</a:t>
            </a:r>
          </a:p>
        </p:txBody>
      </p:sp>
      <p:sp>
        <p:nvSpPr>
          <p:cNvPr id="6" name="直角三角形 5">
            <a:extLst>
              <a:ext uri="{FF2B5EF4-FFF2-40B4-BE49-F238E27FC236}">
                <a16:creationId xmlns:a16="http://schemas.microsoft.com/office/drawing/2014/main" id="{50D5CD44-64F5-B4C4-1A53-4CFA5F2D2839}"/>
              </a:ext>
            </a:extLst>
          </p:cNvPr>
          <p:cNvSpPr/>
          <p:nvPr/>
        </p:nvSpPr>
        <p:spPr bwMode="auto">
          <a:xfrm rot="10800000" flipH="1">
            <a:off x="0" y="-7938"/>
            <a:ext cx="1027134" cy="1025166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anchor="ctr"/>
          <a:lstStyle/>
          <a:p>
            <a:pPr algn="ctr">
              <a:defRPr/>
            </a:pPr>
            <a:endParaRPr lang="en-US" altLang="ja-JP" sz="12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四角形: 角を丸くする 4">
            <a:extLst>
              <a:ext uri="{FF2B5EF4-FFF2-40B4-BE49-F238E27FC236}">
                <a16:creationId xmlns:a16="http://schemas.microsoft.com/office/drawing/2014/main" id="{D26E0217-A21E-31F6-1648-1B1FAAEC1358}"/>
              </a:ext>
            </a:extLst>
          </p:cNvPr>
          <p:cNvSpPr/>
          <p:nvPr/>
        </p:nvSpPr>
        <p:spPr>
          <a:xfrm>
            <a:off x="511629" y="1017228"/>
            <a:ext cx="9133114" cy="5475011"/>
          </a:xfrm>
          <a:prstGeom prst="roundRect">
            <a:avLst>
              <a:gd name="adj" fmla="val 252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これから取り組む事業のイメージと具体的に取り組</a:t>
            </a: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む内容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イチオシポイントなどを</a:t>
            </a:r>
            <a:br>
              <a:rPr lang="en-US" altLang="ja-JP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文章及び図、絵で示してください。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１枚でわかる内容でお願いします。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プレゼン資料の全体概要を記載</a:t>
            </a:r>
            <a:endParaRPr lang="en-US" altLang="ja-JP" sz="1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1708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844FB50-BE15-4A58-9863-83829DF74961}"/>
              </a:ext>
            </a:extLst>
          </p:cNvPr>
          <p:cNvSpPr/>
          <p:nvPr/>
        </p:nvSpPr>
        <p:spPr bwMode="auto">
          <a:xfrm>
            <a:off x="419101" y="1"/>
            <a:ext cx="492125" cy="479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3200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</a:t>
            </a:r>
            <a:endParaRPr lang="en-US" altLang="ja-JP" sz="3200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角丸四角形 4">
            <a:extLst>
              <a:ext uri="{FF2B5EF4-FFF2-40B4-BE49-F238E27FC236}">
                <a16:creationId xmlns:a16="http://schemas.microsoft.com/office/drawing/2014/main" id="{0F925AB7-5634-407A-AF3F-4EC09F524F4D}"/>
              </a:ext>
            </a:extLst>
          </p:cNvPr>
          <p:cNvSpPr/>
          <p:nvPr/>
        </p:nvSpPr>
        <p:spPr>
          <a:xfrm>
            <a:off x="819151" y="946150"/>
            <a:ext cx="8270875" cy="5676900"/>
          </a:xfrm>
          <a:prstGeom prst="roundRect">
            <a:avLst>
              <a:gd name="adj" fmla="val 7958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0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テーマ：西粟倉村で実現したい事業の仮説</a:t>
            </a:r>
            <a:endParaRPr lang="en-US" altLang="ja-JP" sz="2000" b="1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endParaRPr lang="en-US" altLang="ja-JP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以下の項目を含めた事業の仮説について、プレゼン資料の作成をお願いします。</a:t>
            </a:r>
            <a:endParaRPr lang="en-US" altLang="ja-JP" sz="16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書式自由・順序自由です。各項目に盛り込む内容は次ページ以降をご参照ください。</a:t>
            </a:r>
            <a:b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16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  <a:defRPr/>
            </a:pPr>
            <a:r>
              <a:rPr kumimoji="1" lang="ja-JP" altLang="en-US" sz="16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なぜ取り組むのか：事業背景</a:t>
            </a:r>
            <a:endParaRPr kumimoji="1" lang="en-US" altLang="ja-JP" sz="16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  <a:defRPr/>
            </a:pPr>
            <a:r>
              <a:rPr kumimoji="1" lang="ja-JP" altLang="en-US" sz="16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何を売るか：商品</a:t>
            </a:r>
            <a:endParaRPr kumimoji="1" lang="en-US" altLang="ja-JP" sz="16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  <a:defRPr/>
            </a:pPr>
            <a:r>
              <a:rPr kumimoji="1" lang="ja-JP" altLang="en-US" sz="16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どうやって利益を出すか：実現性</a:t>
            </a:r>
            <a:endParaRPr kumimoji="1" lang="en-US" altLang="ja-JP" sz="16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  <a:defRPr/>
            </a:pPr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売れるか：市場性</a:t>
            </a:r>
            <a:endParaRPr lang="en-US" altLang="ja-JP" sz="16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  <a:defRPr/>
            </a:pPr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勝てるか：優位性</a:t>
            </a:r>
            <a:endParaRPr lang="en-US" altLang="ja-JP" sz="16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  <a:defRPr/>
            </a:pPr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なぜ西粟倉村が支援する必要があるのか：地域への価値</a:t>
            </a:r>
            <a:endParaRPr lang="en-US" altLang="ja-JP" sz="1600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  <a:defRPr/>
            </a:pPr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決意</a:t>
            </a:r>
            <a:endParaRPr lang="en-US" altLang="ja-JP" sz="16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直角三角形 9">
            <a:extLst>
              <a:ext uri="{FF2B5EF4-FFF2-40B4-BE49-F238E27FC236}">
                <a16:creationId xmlns:a16="http://schemas.microsoft.com/office/drawing/2014/main" id="{69B60CEE-CC78-DD2D-FC84-34F9D8555151}"/>
              </a:ext>
            </a:extLst>
          </p:cNvPr>
          <p:cNvSpPr/>
          <p:nvPr/>
        </p:nvSpPr>
        <p:spPr bwMode="auto">
          <a:xfrm rot="10800000" flipH="1">
            <a:off x="0" y="-7938"/>
            <a:ext cx="1027134" cy="1025166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anchor="ctr"/>
          <a:lstStyle/>
          <a:p>
            <a:pPr algn="ctr">
              <a:defRPr/>
            </a:pPr>
            <a:endParaRPr lang="en-US" altLang="ja-JP" sz="12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3559CC07-9368-6462-3B68-E2B0DBA69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430" y="359110"/>
            <a:ext cx="8135560" cy="377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  <a:defRPr/>
            </a:pPr>
            <a:r>
              <a:rPr lang="ja-JP" altLang="en-US" sz="2000" b="1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西粟倉村彩枠（起業型）地域おこし協力隊選考会　事業プレゼン資料</a:t>
            </a:r>
            <a:endParaRPr lang="en-US" altLang="ja-JP" sz="2000" b="1" dirty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9743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C0EB73-DCCD-EDC5-5508-2DE1C6352C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事業プランタイトル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2EFCA21-AD2C-0DB6-75E9-54CA18B886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氏名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角丸四角形吹き出し 3">
            <a:extLst>
              <a:ext uri="{FF2B5EF4-FFF2-40B4-BE49-F238E27FC236}">
                <a16:creationId xmlns:a16="http://schemas.microsoft.com/office/drawing/2014/main" id="{762FA8C7-93CA-F176-23D1-F01BD81414AF}"/>
              </a:ext>
            </a:extLst>
          </p:cNvPr>
          <p:cNvSpPr/>
          <p:nvPr/>
        </p:nvSpPr>
        <p:spPr>
          <a:xfrm>
            <a:off x="5679528" y="1659053"/>
            <a:ext cx="3515302" cy="612276"/>
          </a:xfrm>
          <a:prstGeom prst="wedgeRoundRectCallout">
            <a:avLst>
              <a:gd name="adj1" fmla="val -34909"/>
              <a:gd name="adj2" fmla="val 95151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25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事業目的や内容がイメージできる</a:t>
            </a:r>
            <a:endParaRPr lang="en-US" altLang="ja-JP" sz="1625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25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タイトルにしてください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563060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88BFFC-FD74-AEA1-D2B8-EDA57BA72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666" y="365760"/>
            <a:ext cx="8543925" cy="651469"/>
          </a:xfrm>
        </p:spPr>
        <p:txBody>
          <a:bodyPr>
            <a:normAutofit/>
          </a:bodyPr>
          <a:lstStyle/>
          <a:p>
            <a:r>
              <a:rPr kumimoji="1" lang="ja-JP" altLang="en-US" sz="28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なぜ取り組むのか：事業背景</a:t>
            </a:r>
          </a:p>
        </p:txBody>
      </p:sp>
      <p:sp>
        <p:nvSpPr>
          <p:cNvPr id="6" name="直角三角形 5">
            <a:extLst>
              <a:ext uri="{FF2B5EF4-FFF2-40B4-BE49-F238E27FC236}">
                <a16:creationId xmlns:a16="http://schemas.microsoft.com/office/drawing/2014/main" id="{50D5CD44-64F5-B4C4-1A53-4CFA5F2D2839}"/>
              </a:ext>
            </a:extLst>
          </p:cNvPr>
          <p:cNvSpPr/>
          <p:nvPr/>
        </p:nvSpPr>
        <p:spPr bwMode="auto">
          <a:xfrm rot="10800000" flipH="1">
            <a:off x="0" y="-7938"/>
            <a:ext cx="1027134" cy="1025166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anchor="ctr"/>
          <a:lstStyle/>
          <a:p>
            <a:pPr algn="ctr">
              <a:defRPr/>
            </a:pPr>
            <a:endParaRPr lang="en-US" altLang="ja-JP" sz="12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四角形: 角を丸くする 4">
            <a:extLst>
              <a:ext uri="{FF2B5EF4-FFF2-40B4-BE49-F238E27FC236}">
                <a16:creationId xmlns:a16="http://schemas.microsoft.com/office/drawing/2014/main" id="{D26E0217-A21E-31F6-1648-1B1FAAEC1358}"/>
              </a:ext>
            </a:extLst>
          </p:cNvPr>
          <p:cNvSpPr/>
          <p:nvPr/>
        </p:nvSpPr>
        <p:spPr>
          <a:xfrm>
            <a:off x="511629" y="1017228"/>
            <a:ext cx="9133114" cy="5475011"/>
          </a:xfrm>
          <a:prstGeom prst="roundRect">
            <a:avLst>
              <a:gd name="adj" fmla="val 252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なぜこの事業が必要か</a:t>
            </a:r>
            <a:endParaRPr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なぜ自分が取り組むのか</a:t>
            </a:r>
            <a:endParaRPr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個人の思いも含めて記してください</a:t>
            </a:r>
            <a:endParaRPr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4083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88BFFC-FD74-AEA1-D2B8-EDA57BA72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666" y="365760"/>
            <a:ext cx="8543925" cy="651469"/>
          </a:xfrm>
        </p:spPr>
        <p:txBody>
          <a:bodyPr>
            <a:normAutofit/>
          </a:bodyPr>
          <a:lstStyle/>
          <a:p>
            <a:r>
              <a:rPr kumimoji="1" lang="ja-JP" altLang="en-US" sz="28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何を売るか：商品</a:t>
            </a:r>
          </a:p>
        </p:txBody>
      </p:sp>
      <p:sp>
        <p:nvSpPr>
          <p:cNvPr id="6" name="直角三角形 5">
            <a:extLst>
              <a:ext uri="{FF2B5EF4-FFF2-40B4-BE49-F238E27FC236}">
                <a16:creationId xmlns:a16="http://schemas.microsoft.com/office/drawing/2014/main" id="{50D5CD44-64F5-B4C4-1A53-4CFA5F2D2839}"/>
              </a:ext>
            </a:extLst>
          </p:cNvPr>
          <p:cNvSpPr/>
          <p:nvPr/>
        </p:nvSpPr>
        <p:spPr bwMode="auto">
          <a:xfrm rot="10800000" flipH="1">
            <a:off x="0" y="-7938"/>
            <a:ext cx="1027134" cy="1025166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anchor="ctr"/>
          <a:lstStyle/>
          <a:p>
            <a:pPr algn="ctr">
              <a:defRPr/>
            </a:pPr>
            <a:endParaRPr lang="en-US" altLang="ja-JP" sz="12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四角形: 角を丸くする 4">
            <a:extLst>
              <a:ext uri="{FF2B5EF4-FFF2-40B4-BE49-F238E27FC236}">
                <a16:creationId xmlns:a16="http://schemas.microsoft.com/office/drawing/2014/main" id="{D26E0217-A21E-31F6-1648-1B1FAAEC1358}"/>
              </a:ext>
            </a:extLst>
          </p:cNvPr>
          <p:cNvSpPr/>
          <p:nvPr/>
        </p:nvSpPr>
        <p:spPr>
          <a:xfrm>
            <a:off x="511629" y="1017228"/>
            <a:ext cx="9133114" cy="5475011"/>
          </a:xfrm>
          <a:prstGeom prst="roundRect">
            <a:avLst>
              <a:gd name="adj" fmla="val 252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具体的な商品</a:t>
            </a:r>
            <a:b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あなたが考える事業でどのような製品／サービスを売ろうとしているか、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写真なども用いてわかりやすく示してください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　イチオシポイント</a:t>
            </a:r>
            <a:b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お客さんが買いたくなる、あなたの商品の特徴と魅力を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できるだけ短い言葉で表してください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0300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88BFFC-FD74-AEA1-D2B8-EDA57BA72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666" y="365760"/>
            <a:ext cx="8543925" cy="651469"/>
          </a:xfrm>
        </p:spPr>
        <p:txBody>
          <a:bodyPr>
            <a:normAutofit/>
          </a:bodyPr>
          <a:lstStyle/>
          <a:p>
            <a:r>
              <a:rPr kumimoji="1" lang="ja-JP" altLang="en-US" sz="28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何を売るか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：商品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直角三角形 5">
            <a:extLst>
              <a:ext uri="{FF2B5EF4-FFF2-40B4-BE49-F238E27FC236}">
                <a16:creationId xmlns:a16="http://schemas.microsoft.com/office/drawing/2014/main" id="{50D5CD44-64F5-B4C4-1A53-4CFA5F2D2839}"/>
              </a:ext>
            </a:extLst>
          </p:cNvPr>
          <p:cNvSpPr/>
          <p:nvPr/>
        </p:nvSpPr>
        <p:spPr bwMode="auto">
          <a:xfrm rot="10800000" flipH="1">
            <a:off x="0" y="-7938"/>
            <a:ext cx="1027134" cy="1025166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anchor="ctr"/>
          <a:lstStyle/>
          <a:p>
            <a:pPr algn="ctr">
              <a:defRPr/>
            </a:pPr>
            <a:endParaRPr lang="en-US" altLang="ja-JP" sz="12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四角形: 角を丸くする 4">
            <a:extLst>
              <a:ext uri="{FF2B5EF4-FFF2-40B4-BE49-F238E27FC236}">
                <a16:creationId xmlns:a16="http://schemas.microsoft.com/office/drawing/2014/main" id="{D26E0217-A21E-31F6-1648-1B1FAAEC1358}"/>
              </a:ext>
            </a:extLst>
          </p:cNvPr>
          <p:cNvSpPr/>
          <p:nvPr/>
        </p:nvSpPr>
        <p:spPr>
          <a:xfrm>
            <a:off x="511629" y="1017228"/>
            <a:ext cx="9133114" cy="5475011"/>
          </a:xfrm>
          <a:prstGeom prst="roundRect">
            <a:avLst>
              <a:gd name="adj" fmla="val 252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　どんな人が、なぜほしがるか</a:t>
            </a:r>
            <a: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顧客</a:t>
            </a:r>
            <a: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お客さんはどんな人か（</a:t>
            </a: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年齢、居住地、お金の使い方、ライフスタイル等）、</a:t>
            </a:r>
            <a:br>
              <a:rPr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できるだけ詳しく示してください</a:t>
            </a:r>
            <a:endParaRPr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そのお客さんのどんな願いや困りごとに応える商品なのか、記してください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　いくらで売るか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お客さんはあなたの商品をいくらでなら買ってくれるか、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その価格で利益が見込めるかについて記してください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製品の利益率など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6091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88BFFC-FD74-AEA1-D2B8-EDA57BA72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666" y="365760"/>
            <a:ext cx="8543925" cy="651469"/>
          </a:xfrm>
        </p:spPr>
        <p:txBody>
          <a:bodyPr>
            <a:normAutofit/>
          </a:bodyPr>
          <a:lstStyle/>
          <a:p>
            <a:r>
              <a:rPr kumimoji="1" lang="ja-JP" altLang="en-US" sz="28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どうやって利益を出すか：実現性</a:t>
            </a:r>
          </a:p>
        </p:txBody>
      </p:sp>
      <p:sp>
        <p:nvSpPr>
          <p:cNvPr id="6" name="直角三角形 5">
            <a:extLst>
              <a:ext uri="{FF2B5EF4-FFF2-40B4-BE49-F238E27FC236}">
                <a16:creationId xmlns:a16="http://schemas.microsoft.com/office/drawing/2014/main" id="{50D5CD44-64F5-B4C4-1A53-4CFA5F2D2839}"/>
              </a:ext>
            </a:extLst>
          </p:cNvPr>
          <p:cNvSpPr/>
          <p:nvPr/>
        </p:nvSpPr>
        <p:spPr bwMode="auto">
          <a:xfrm rot="10800000" flipH="1">
            <a:off x="0" y="-7938"/>
            <a:ext cx="1027134" cy="1025166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anchor="ctr"/>
          <a:lstStyle/>
          <a:p>
            <a:pPr algn="ctr">
              <a:defRPr/>
            </a:pPr>
            <a:endParaRPr lang="en-US" altLang="ja-JP" sz="12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四角形: 角を丸くする 4">
            <a:extLst>
              <a:ext uri="{FF2B5EF4-FFF2-40B4-BE49-F238E27FC236}">
                <a16:creationId xmlns:a16="http://schemas.microsoft.com/office/drawing/2014/main" id="{D26E0217-A21E-31F6-1648-1B1FAAEC1358}"/>
              </a:ext>
            </a:extLst>
          </p:cNvPr>
          <p:cNvSpPr/>
          <p:nvPr/>
        </p:nvSpPr>
        <p:spPr>
          <a:xfrm>
            <a:off x="511629" y="1017228"/>
            <a:ext cx="9133114" cy="5475011"/>
          </a:xfrm>
          <a:prstGeom prst="roundRect">
            <a:avLst>
              <a:gd name="adj" fmla="val 252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　何をどうやって仕入れるか</a:t>
            </a:r>
            <a:b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原材料などの仕入れが必要な場合、どこからどうやっていくらくらいで</a:t>
            </a:r>
            <a:endParaRPr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仕入れようと考えているかを記してください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　商品をどうやって生み出すか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商品を生み出すプロセスやその特徴、</a:t>
            </a:r>
            <a:endParaRPr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自分ならではの価値の付け方について記してください</a:t>
            </a:r>
            <a:endParaRPr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　どのようにお金をいただくか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商品と交換にお金をいただく、年間契約にする、広告量の形でいただく・・といった、「お金のいただき方」について記してください</a:t>
            </a:r>
            <a:endParaRPr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9620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88BFFC-FD74-AEA1-D2B8-EDA57BA72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666" y="365760"/>
            <a:ext cx="8543925" cy="651469"/>
          </a:xfrm>
        </p:spPr>
        <p:txBody>
          <a:bodyPr>
            <a:normAutofit/>
          </a:bodyPr>
          <a:lstStyle/>
          <a:p>
            <a:r>
              <a:rPr kumimoji="1" lang="ja-JP" altLang="en-US" sz="28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どうやって利益を出すか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：実現性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直角三角形 5">
            <a:extLst>
              <a:ext uri="{FF2B5EF4-FFF2-40B4-BE49-F238E27FC236}">
                <a16:creationId xmlns:a16="http://schemas.microsoft.com/office/drawing/2014/main" id="{50D5CD44-64F5-B4C4-1A53-4CFA5F2D2839}"/>
              </a:ext>
            </a:extLst>
          </p:cNvPr>
          <p:cNvSpPr/>
          <p:nvPr/>
        </p:nvSpPr>
        <p:spPr bwMode="auto">
          <a:xfrm rot="10800000" flipH="1">
            <a:off x="0" y="-7938"/>
            <a:ext cx="1027134" cy="1025166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anchor="ctr"/>
          <a:lstStyle/>
          <a:p>
            <a:pPr algn="ctr">
              <a:defRPr/>
            </a:pPr>
            <a:endParaRPr lang="en-US" altLang="ja-JP" sz="1200" b="1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四角形: 角を丸くする 4">
            <a:extLst>
              <a:ext uri="{FF2B5EF4-FFF2-40B4-BE49-F238E27FC236}">
                <a16:creationId xmlns:a16="http://schemas.microsoft.com/office/drawing/2014/main" id="{D26E0217-A21E-31F6-1648-1B1FAAEC1358}"/>
              </a:ext>
            </a:extLst>
          </p:cNvPr>
          <p:cNvSpPr/>
          <p:nvPr/>
        </p:nvSpPr>
        <p:spPr>
          <a:xfrm>
            <a:off x="511629" y="1017228"/>
            <a:ext cx="9133114" cy="5475011"/>
          </a:xfrm>
          <a:prstGeom prst="roundRect">
            <a:avLst>
              <a:gd name="adj" fmla="val 252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　３年でどの程度の事業規模にするか</a:t>
            </a:r>
            <a:b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３年後にどの程度の売上、利益、従業員数にするかを</a:t>
            </a: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記してください</a:t>
            </a:r>
            <a:endParaRPr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（その時点で、最低限あなたが「ちゃんと生活できるだけの収益を上げている」ことが前提です）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地域おこし協力隊の経費での支援は最大３年間という点を考慮してください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⑤　どうやってその事業規模にするか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３年で目指す事業規模になるために、１年目、２年目、３年目にそれぞれ何をするか、具体的に示してください</a:t>
            </a:r>
            <a:endParaRPr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特に、</a:t>
            </a: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どれだけのお客さんに、どんなアプローチをして、どれだけの売上／利益にするかについては必ず記載してください</a:t>
            </a:r>
            <a:endParaRPr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顧客の獲得から、商品価値の増大、顧客との関係性づくりなど</a:t>
            </a:r>
            <a:endParaRPr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5618443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619</TotalTime>
  <Words>1004</Words>
  <Application>Microsoft Office PowerPoint</Application>
  <PresentationFormat>A4 210 x 297 mm</PresentationFormat>
  <Paragraphs>113</Paragraphs>
  <Slides>13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2" baseType="lpstr">
      <vt:lpstr>ＭＳ Ｐゴシック</vt:lpstr>
      <vt:lpstr>メイリオ</vt:lpstr>
      <vt:lpstr>游ゴシック</vt:lpstr>
      <vt:lpstr>Arial</vt:lpstr>
      <vt:lpstr>Calibri</vt:lpstr>
      <vt:lpstr>Calibri Light</vt:lpstr>
      <vt:lpstr>Wingdings</vt:lpstr>
      <vt:lpstr>Wingdings 2</vt:lpstr>
      <vt:lpstr>HDOfficeLightV0</vt:lpstr>
      <vt:lpstr>PowerPoint プレゼンテーション</vt:lpstr>
      <vt:lpstr>事業概要</vt:lpstr>
      <vt:lpstr>PowerPoint プレゼンテーション</vt:lpstr>
      <vt:lpstr>【事業プランタイトル】</vt:lpstr>
      <vt:lpstr>なぜ取り組むのか：事業背景</vt:lpstr>
      <vt:lpstr>何を売るか：商品</vt:lpstr>
      <vt:lpstr>何を売るか：商品</vt:lpstr>
      <vt:lpstr>どうやって利益を出すか：実現性</vt:lpstr>
      <vt:lpstr>どうやって利益を出すか：実現性</vt:lpstr>
      <vt:lpstr>売れるか：市場性</vt:lpstr>
      <vt:lpstr>勝てるか：優位性</vt:lpstr>
      <vt:lpstr>なぜ西粟倉村が支援する必要があるのか：地域への価値</vt:lpstr>
      <vt:lpstr>決意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事業プランタイトル</dc:title>
  <dc:creator>松崎光弘</dc:creator>
  <cp:lastModifiedBy>萩森 惇実</cp:lastModifiedBy>
  <cp:revision>33</cp:revision>
  <cp:lastPrinted>2022-06-10T11:39:18Z</cp:lastPrinted>
  <dcterms:created xsi:type="dcterms:W3CDTF">2022-04-18T02:19:38Z</dcterms:created>
  <dcterms:modified xsi:type="dcterms:W3CDTF">2023-09-11T08:50:38Z</dcterms:modified>
</cp:coreProperties>
</file>