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3" Type="http://schemas.openxmlformats.org/package/2006/relationships/metadata/core-properties" Target="docProps/core.xml" />
  <Relationship Id="rId2" Type="http://schemas.openxmlformats.org/package/2006/relationships/metadata/thumbnail" Target="docProps/thumbnail.jpeg" />
  <Relationship Id="rId1" Type="http://schemas.openxmlformats.org/officeDocument/2006/relationships/officeDocument" Target="ppt/presentation.xml" />
  <Relationship Id="rId4" Type="http://schemas.openxmlformats.org/officeDocument/2006/relationships/extended-properties" Target="docProps/app.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16" r:id="rId1"/>
  </p:sldMasterIdLst>
  <p:notesMasterIdLst>
    <p:notesMasterId r:id="rId16"/>
  </p:notesMasterIdLst>
  <p:sldIdLst>
    <p:sldId id="270" r:id="rId2"/>
    <p:sldId id="271" r:id="rId3"/>
    <p:sldId id="273" r:id="rId4"/>
    <p:sldId id="272" r:id="rId5"/>
    <p:sldId id="256" r:id="rId6"/>
    <p:sldId id="297" r:id="rId7"/>
    <p:sldId id="274" r:id="rId8"/>
    <p:sldId id="294" r:id="rId9"/>
    <p:sldId id="295" r:id="rId10"/>
    <p:sldId id="296" r:id="rId11"/>
    <p:sldId id="300" r:id="rId12"/>
    <p:sldId id="302" r:id="rId13"/>
    <p:sldId id="304" r:id="rId14"/>
    <p:sldId id="305" r:id="rId15"/>
  </p:sldIdLst>
  <p:sldSz cx="9906000" cy="6858000" type="A4"/>
  <p:notesSz cx="7034213" cy="101647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D88B122-FD2C-C861-FE81-433646A34217}" name="RIKE" initials="松崎光弘" userId="RIKE" providerId="None"/>
  <p188:author id="{EA97E54B-5DD7-1434-513B-8170DF28AE6C}" name="tsuruta erika" initials="te" userId="8e0b6e71e3239024"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5"/>
    <p:restoredTop sz="94888"/>
  </p:normalViewPr>
  <p:slideViewPr>
    <p:cSldViewPr snapToGrid="0" snapToObjects="1">
      <p:cViewPr varScale="1">
        <p:scale>
          <a:sx n="91" d="100"/>
          <a:sy n="91" d="100"/>
        </p:scale>
        <p:origin x="1071" y="60"/>
      </p:cViewPr>
      <p:guideLst/>
    </p:cSldViewPr>
  </p:slideViewPr>
  <p:notesTextViewPr>
    <p:cViewPr>
      <p:scale>
        <a:sx n="1" d="1"/>
        <a:sy n="1" d="1"/>
      </p:scale>
      <p:origin x="0" y="0"/>
    </p:cViewPr>
  </p:notesTextViewPr>
  <p:sorterViewPr>
    <p:cViewPr>
      <p:scale>
        <a:sx n="1" d="1"/>
        <a:sy n="1" d="1"/>
      </p:scale>
      <p:origin x="0" y="0"/>
    </p:cViewPr>
  </p:sorter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slide" Target="slides/slide7.xml" />
  <Relationship Id="rId13" Type="http://schemas.openxmlformats.org/officeDocument/2006/relationships/slide" Target="slides/slide12.xml" />
  <Relationship Id="rId18" Type="http://schemas.openxmlformats.org/officeDocument/2006/relationships/viewProps" Target="viewProps.xml" />
  <Relationship Id="rId3" Type="http://schemas.openxmlformats.org/officeDocument/2006/relationships/slide" Target="slides/slide2.xml" />
  <Relationship Id="rId21" Type="http://schemas.microsoft.com/office/2018/10/relationships/authors" Target="authors.xml" />
  <Relationship Id="rId7" Type="http://schemas.openxmlformats.org/officeDocument/2006/relationships/slide" Target="slides/slide6.xml" />
  <Relationship Id="rId12" Type="http://schemas.openxmlformats.org/officeDocument/2006/relationships/slide" Target="slides/slide11.xml" />
  <Relationship Id="rId17" Type="http://schemas.openxmlformats.org/officeDocument/2006/relationships/presProps" Target="presProps.xml" />
  <Relationship Id="rId2" Type="http://schemas.openxmlformats.org/officeDocument/2006/relationships/slide" Target="slides/slide1.xml" />
  <Relationship Id="rId16" Type="http://schemas.openxmlformats.org/officeDocument/2006/relationships/notesMaster" Target="notesMasters/notesMaster1.xml" />
  <Relationship Id="rId20" Type="http://schemas.openxmlformats.org/officeDocument/2006/relationships/tableStyles" Target="tableStyles.xml" />
  <Relationship Id="rId1" Type="http://schemas.openxmlformats.org/officeDocument/2006/relationships/slideMaster" Target="slideMasters/slideMaster1.xml" />
  <Relationship Id="rId6" Type="http://schemas.openxmlformats.org/officeDocument/2006/relationships/slide" Target="slides/slide5.xml" />
  <Relationship Id="rId11" Type="http://schemas.openxmlformats.org/officeDocument/2006/relationships/slide" Target="slides/slide10.xml" />
  <Relationship Id="rId5" Type="http://schemas.openxmlformats.org/officeDocument/2006/relationships/slide" Target="slides/slide4.xml" />
  <Relationship Id="rId15" Type="http://schemas.openxmlformats.org/officeDocument/2006/relationships/slide" Target="slides/slide14.xml" />
  <Relationship Id="rId10" Type="http://schemas.openxmlformats.org/officeDocument/2006/relationships/slide" Target="slides/slide9.xml" />
  <Relationship Id="rId19" Type="http://schemas.openxmlformats.org/officeDocument/2006/relationships/theme" Target="theme/theme1.xml" />
  <Relationship Id="rId4" Type="http://schemas.openxmlformats.org/officeDocument/2006/relationships/slide" Target="slides/slide3.xml" />
  <Relationship Id="rId9" Type="http://schemas.openxmlformats.org/officeDocument/2006/relationships/slide" Target="slides/slide8.xml" />
  <Relationship Id="rId14" Type="http://schemas.openxmlformats.org/officeDocument/2006/relationships/slide" Target="slides/slide13.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48159" cy="510003"/>
          </a:xfrm>
          <a:prstGeom prst="rect">
            <a:avLst/>
          </a:prstGeom>
        </p:spPr>
        <p:txBody>
          <a:bodyPr vert="horz" lIns="98280" tIns="49140" rIns="98280" bIns="49140" rtlCol="0"/>
          <a:lstStyle>
            <a:lvl1pPr algn="l">
              <a:defRPr sz="1300"/>
            </a:lvl1pPr>
          </a:lstStyle>
          <a:p>
            <a:endParaRPr kumimoji="1" lang="ja-JP" altLang="en-US" dirty="0"/>
          </a:p>
        </p:txBody>
      </p:sp>
      <p:sp>
        <p:nvSpPr>
          <p:cNvPr id="3" name="日付プレースホルダー 2"/>
          <p:cNvSpPr>
            <a:spLocks noGrp="1"/>
          </p:cNvSpPr>
          <p:nvPr>
            <p:ph type="dt" idx="1"/>
          </p:nvPr>
        </p:nvSpPr>
        <p:spPr>
          <a:xfrm>
            <a:off x="3984426" y="0"/>
            <a:ext cx="3048159" cy="510003"/>
          </a:xfrm>
          <a:prstGeom prst="rect">
            <a:avLst/>
          </a:prstGeom>
        </p:spPr>
        <p:txBody>
          <a:bodyPr vert="horz" lIns="98280" tIns="49140" rIns="98280" bIns="49140" rtlCol="0"/>
          <a:lstStyle>
            <a:lvl1pPr algn="r">
              <a:defRPr sz="1300"/>
            </a:lvl1pPr>
          </a:lstStyle>
          <a:p>
            <a:fld id="{96347CB6-8E65-4F16-9906-95E72D12B6FB}" type="datetimeFigureOut">
              <a:rPr kumimoji="1" lang="ja-JP" altLang="en-US" smtClean="0"/>
              <a:t>2023/4/21</a:t>
            </a:fld>
            <a:endParaRPr kumimoji="1" lang="ja-JP" altLang="en-US" dirty="0"/>
          </a:p>
        </p:txBody>
      </p:sp>
      <p:sp>
        <p:nvSpPr>
          <p:cNvPr id="4" name="スライド イメージ プレースホルダー 3"/>
          <p:cNvSpPr>
            <a:spLocks noGrp="1" noRot="1" noChangeAspect="1"/>
          </p:cNvSpPr>
          <p:nvPr>
            <p:ph type="sldImg" idx="2"/>
          </p:nvPr>
        </p:nvSpPr>
        <p:spPr>
          <a:xfrm>
            <a:off x="1039813" y="1270000"/>
            <a:ext cx="4954587" cy="3430588"/>
          </a:xfrm>
          <a:prstGeom prst="rect">
            <a:avLst/>
          </a:prstGeom>
          <a:noFill/>
          <a:ln w="12700">
            <a:solidFill>
              <a:prstClr val="black"/>
            </a:solidFill>
          </a:ln>
        </p:spPr>
        <p:txBody>
          <a:bodyPr vert="horz" lIns="98280" tIns="49140" rIns="98280" bIns="49140" rtlCol="0" anchor="ctr"/>
          <a:lstStyle/>
          <a:p>
            <a:endParaRPr lang="ja-JP" altLang="en-US" dirty="0"/>
          </a:p>
        </p:txBody>
      </p:sp>
      <p:sp>
        <p:nvSpPr>
          <p:cNvPr id="5" name="ノート プレースホルダー 4"/>
          <p:cNvSpPr>
            <a:spLocks noGrp="1"/>
          </p:cNvSpPr>
          <p:nvPr>
            <p:ph type="body" sz="quarter" idx="3"/>
          </p:nvPr>
        </p:nvSpPr>
        <p:spPr>
          <a:xfrm>
            <a:off x="703422" y="4891792"/>
            <a:ext cx="5627370" cy="4002375"/>
          </a:xfrm>
          <a:prstGeom prst="rect">
            <a:avLst/>
          </a:prstGeom>
        </p:spPr>
        <p:txBody>
          <a:bodyPr vert="horz" lIns="98280" tIns="49140" rIns="98280" bIns="4914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654761"/>
            <a:ext cx="3048159" cy="510002"/>
          </a:xfrm>
          <a:prstGeom prst="rect">
            <a:avLst/>
          </a:prstGeom>
        </p:spPr>
        <p:txBody>
          <a:bodyPr vert="horz" lIns="98280" tIns="49140" rIns="98280" bIns="49140" rtlCol="0" anchor="b"/>
          <a:lstStyle>
            <a:lvl1pPr algn="l">
              <a:defRPr sz="1300"/>
            </a:lvl1pPr>
          </a:lstStyle>
          <a:p>
            <a:endParaRPr kumimoji="1" lang="ja-JP" altLang="en-US" dirty="0"/>
          </a:p>
        </p:txBody>
      </p:sp>
      <p:sp>
        <p:nvSpPr>
          <p:cNvPr id="7" name="スライド番号プレースホルダー 6"/>
          <p:cNvSpPr>
            <a:spLocks noGrp="1"/>
          </p:cNvSpPr>
          <p:nvPr>
            <p:ph type="sldNum" sz="quarter" idx="5"/>
          </p:nvPr>
        </p:nvSpPr>
        <p:spPr>
          <a:xfrm>
            <a:off x="3984426" y="9654761"/>
            <a:ext cx="3048159" cy="510002"/>
          </a:xfrm>
          <a:prstGeom prst="rect">
            <a:avLst/>
          </a:prstGeom>
        </p:spPr>
        <p:txBody>
          <a:bodyPr vert="horz" lIns="98280" tIns="49140" rIns="98280" bIns="49140" rtlCol="0" anchor="b"/>
          <a:lstStyle>
            <a:lvl1pPr algn="r">
              <a:defRPr sz="1300"/>
            </a:lvl1pPr>
          </a:lstStyle>
          <a:p>
            <a:fld id="{55201225-8CAB-4CE2-9865-CE99A80BB860}" type="slidenum">
              <a:rPr kumimoji="1" lang="ja-JP" altLang="en-US" smtClean="0"/>
              <a:t>‹#›</a:t>
            </a:fld>
            <a:endParaRPr kumimoji="1" lang="ja-JP" altLang="en-US" dirty="0"/>
          </a:p>
        </p:txBody>
      </p:sp>
    </p:spTree>
    <p:extLst>
      <p:ext uri="{BB962C8B-B14F-4D97-AF65-F5344CB8AC3E}">
        <p14:creationId xmlns:p14="http://schemas.microsoft.com/office/powerpoint/2010/main" val="57846375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1.xml" />
  <Relationship Id="rId1" Type="http://schemas.openxmlformats.org/officeDocument/2006/relationships/notesMaster" Target="../notesMasters/notesMaster1.xml" />
</Relationships>
</file>

<file path=ppt/notesSlides/_rels/notesSlide2.xml.rels>&#65279;<?xml version="1.0" encoding="utf-8" standalone="yes"?>
<Relationships xmlns="http://schemas.openxmlformats.org/package/2006/relationships">
  <Relationship Id="rId2" Type="http://schemas.openxmlformats.org/officeDocument/2006/relationships/slide" Target="../slides/slide4.xml" />
  <Relationship Id="rId1" Type="http://schemas.openxmlformats.org/officeDocument/2006/relationships/notesMaster" Target="../notesMasters/notesMaster1.xml" />
</Relationships>
</file>

<file path=ppt/notesSlides/_rels/notesSlide3.xml.rels>&#65279;<?xml version="1.0" encoding="utf-8" standalone="yes"?>
<Relationships xmlns="http://schemas.openxmlformats.org/package/2006/relationships">
  <Relationship Id="rId2" Type="http://schemas.openxmlformats.org/officeDocument/2006/relationships/slide" Target="../slides/slide11.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スライド イメージ プレースホルダー 1">
            <a:extLst>
              <a:ext uri="{FF2B5EF4-FFF2-40B4-BE49-F238E27FC236}">
                <a16:creationId xmlns:a16="http://schemas.microsoft.com/office/drawing/2014/main" id="{2263E130-EA8E-BD4E-BED8-6C733F3C08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ノート プレースホルダー 2">
            <a:extLst>
              <a:ext uri="{FF2B5EF4-FFF2-40B4-BE49-F238E27FC236}">
                <a16:creationId xmlns:a16="http://schemas.microsoft.com/office/drawing/2014/main" id="{6FD43BD4-088F-D547-8ABD-02254D224BA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dirty="0"/>
          </a:p>
        </p:txBody>
      </p:sp>
      <p:sp>
        <p:nvSpPr>
          <p:cNvPr id="17411" name="スライド番号プレースホルダー 3">
            <a:extLst>
              <a:ext uri="{FF2B5EF4-FFF2-40B4-BE49-F238E27FC236}">
                <a16:creationId xmlns:a16="http://schemas.microsoft.com/office/drawing/2014/main" id="{5109CA87-630E-5044-927E-FE906A3BC23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34" charset="-128"/>
              </a:defRPr>
            </a:lvl1pPr>
            <a:lvl2pPr marL="798523" indent="-307124">
              <a:defRPr kumimoji="1">
                <a:solidFill>
                  <a:schemeClr val="tx1"/>
                </a:solidFill>
                <a:latin typeface="Calibri" panose="020F0502020204030204" pitchFamily="34" charset="0"/>
                <a:ea typeface="ＭＳ Ｐゴシック" panose="020B0600070205080204" pitchFamily="34" charset="-128"/>
              </a:defRPr>
            </a:lvl2pPr>
            <a:lvl3pPr marL="1228496" indent="-245699">
              <a:defRPr kumimoji="1">
                <a:solidFill>
                  <a:schemeClr val="tx1"/>
                </a:solidFill>
                <a:latin typeface="Calibri" panose="020F0502020204030204" pitchFamily="34" charset="0"/>
                <a:ea typeface="ＭＳ Ｐゴシック" panose="020B0600070205080204" pitchFamily="34" charset="-128"/>
              </a:defRPr>
            </a:lvl3pPr>
            <a:lvl4pPr marL="1719895" indent="-245699">
              <a:defRPr kumimoji="1">
                <a:solidFill>
                  <a:schemeClr val="tx1"/>
                </a:solidFill>
                <a:latin typeface="Calibri" panose="020F0502020204030204" pitchFamily="34" charset="0"/>
                <a:ea typeface="ＭＳ Ｐゴシック" panose="020B0600070205080204" pitchFamily="34" charset="-128"/>
              </a:defRPr>
            </a:lvl4pPr>
            <a:lvl5pPr marL="2211294" indent="-245699">
              <a:defRPr kumimoji="1">
                <a:solidFill>
                  <a:schemeClr val="tx1"/>
                </a:solidFill>
                <a:latin typeface="Calibri" panose="020F0502020204030204" pitchFamily="34" charset="0"/>
                <a:ea typeface="ＭＳ Ｐゴシック" panose="020B0600070205080204" pitchFamily="34" charset="-128"/>
              </a:defRPr>
            </a:lvl5pPr>
            <a:lvl6pPr marL="2702692" indent="-245699"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34" charset="-128"/>
              </a:defRPr>
            </a:lvl6pPr>
            <a:lvl7pPr marL="3194091" indent="-245699"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34" charset="-128"/>
              </a:defRPr>
            </a:lvl7pPr>
            <a:lvl8pPr marL="3685489" indent="-245699"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34" charset="-128"/>
              </a:defRPr>
            </a:lvl8pPr>
            <a:lvl9pPr marL="4176888" indent="-245699"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34" charset="-128"/>
              </a:defRPr>
            </a:lvl9pPr>
          </a:lstStyle>
          <a:p>
            <a:fld id="{AB1C924E-5F47-B141-B8D4-6DDF02E102BC}" type="slidenum">
              <a:rPr lang="ja-JP" altLang="en-US" smtClean="0"/>
              <a:pPr/>
              <a:t>1</a:t>
            </a:fld>
            <a:endParaRPr lang="ja-JP" altLang="en-US" dirty="0"/>
          </a:p>
        </p:txBody>
      </p:sp>
    </p:spTree>
    <p:extLst>
      <p:ext uri="{BB962C8B-B14F-4D97-AF65-F5344CB8AC3E}">
        <p14:creationId xmlns:p14="http://schemas.microsoft.com/office/powerpoint/2010/main" val="19742551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a:extLst>
              <a:ext uri="{FF2B5EF4-FFF2-40B4-BE49-F238E27FC236}">
                <a16:creationId xmlns:a16="http://schemas.microsoft.com/office/drawing/2014/main" id="{44D7FFAD-4F29-814B-9206-423A2E88466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2" name="ノート プレースホルダー 2">
            <a:extLst>
              <a:ext uri="{FF2B5EF4-FFF2-40B4-BE49-F238E27FC236}">
                <a16:creationId xmlns:a16="http://schemas.microsoft.com/office/drawing/2014/main" id="{DC55E343-E382-B548-A186-6E0663C3778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dirty="0"/>
          </a:p>
        </p:txBody>
      </p:sp>
      <p:sp>
        <p:nvSpPr>
          <p:cNvPr id="20483" name="スライド番号プレースホルダー 3">
            <a:extLst>
              <a:ext uri="{FF2B5EF4-FFF2-40B4-BE49-F238E27FC236}">
                <a16:creationId xmlns:a16="http://schemas.microsoft.com/office/drawing/2014/main" id="{0453FBAB-2FB7-834B-A92B-F5A6D0B28B8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34" charset="-128"/>
              </a:defRPr>
            </a:lvl1pPr>
            <a:lvl2pPr marL="798523" indent="-307124">
              <a:defRPr kumimoji="1">
                <a:solidFill>
                  <a:schemeClr val="tx1"/>
                </a:solidFill>
                <a:latin typeface="Calibri" panose="020F0502020204030204" pitchFamily="34" charset="0"/>
                <a:ea typeface="ＭＳ Ｐゴシック" panose="020B0600070205080204" pitchFamily="34" charset="-128"/>
              </a:defRPr>
            </a:lvl2pPr>
            <a:lvl3pPr marL="1228496" indent="-245699">
              <a:defRPr kumimoji="1">
                <a:solidFill>
                  <a:schemeClr val="tx1"/>
                </a:solidFill>
                <a:latin typeface="Calibri" panose="020F0502020204030204" pitchFamily="34" charset="0"/>
                <a:ea typeface="ＭＳ Ｐゴシック" panose="020B0600070205080204" pitchFamily="34" charset="-128"/>
              </a:defRPr>
            </a:lvl3pPr>
            <a:lvl4pPr marL="1719895" indent="-245699">
              <a:defRPr kumimoji="1">
                <a:solidFill>
                  <a:schemeClr val="tx1"/>
                </a:solidFill>
                <a:latin typeface="Calibri" panose="020F0502020204030204" pitchFamily="34" charset="0"/>
                <a:ea typeface="ＭＳ Ｐゴシック" panose="020B0600070205080204" pitchFamily="34" charset="-128"/>
              </a:defRPr>
            </a:lvl4pPr>
            <a:lvl5pPr marL="2211294" indent="-245699">
              <a:defRPr kumimoji="1">
                <a:solidFill>
                  <a:schemeClr val="tx1"/>
                </a:solidFill>
                <a:latin typeface="Calibri" panose="020F0502020204030204" pitchFamily="34" charset="0"/>
                <a:ea typeface="ＭＳ Ｐゴシック" panose="020B0600070205080204" pitchFamily="34" charset="-128"/>
              </a:defRPr>
            </a:lvl5pPr>
            <a:lvl6pPr marL="2702692" indent="-245699"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34" charset="-128"/>
              </a:defRPr>
            </a:lvl6pPr>
            <a:lvl7pPr marL="3194091" indent="-245699"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34" charset="-128"/>
              </a:defRPr>
            </a:lvl7pPr>
            <a:lvl8pPr marL="3685489" indent="-245699"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34" charset="-128"/>
              </a:defRPr>
            </a:lvl8pPr>
            <a:lvl9pPr marL="4176888" indent="-245699"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34" charset="-128"/>
              </a:defRPr>
            </a:lvl9pPr>
          </a:lstStyle>
          <a:p>
            <a:fld id="{CFEB35F7-583B-974A-95EC-EDD1F3A352A3}" type="slidenum">
              <a:rPr lang="ja-JP" altLang="en-US" smtClean="0"/>
              <a:pPr/>
              <a:t>4</a:t>
            </a:fld>
            <a:endParaRPr lang="ja-JP" altLang="en-US" dirty="0"/>
          </a:p>
        </p:txBody>
      </p:sp>
    </p:spTree>
    <p:extLst>
      <p:ext uri="{BB962C8B-B14F-4D97-AF65-F5344CB8AC3E}">
        <p14:creationId xmlns:p14="http://schemas.microsoft.com/office/powerpoint/2010/main" val="8496066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5201225-8CAB-4CE2-9865-CE99A80BB860}" type="slidenum">
              <a:rPr kumimoji="1" lang="ja-JP" altLang="en-US" smtClean="0"/>
              <a:t>11</a:t>
            </a:fld>
            <a:endParaRPr kumimoji="1" lang="ja-JP" altLang="en-US" dirty="0"/>
          </a:p>
        </p:txBody>
      </p:sp>
    </p:spTree>
    <p:extLst>
      <p:ext uri="{BB962C8B-B14F-4D97-AF65-F5344CB8AC3E}">
        <p14:creationId xmlns:p14="http://schemas.microsoft.com/office/powerpoint/2010/main" val="2790861620"/>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238250" y="1124530"/>
            <a:ext cx="7429500" cy="2387600"/>
          </a:xfrm>
        </p:spPr>
        <p:txBody>
          <a:bodyPr anchor="b">
            <a:normAutofit/>
          </a:bodyPr>
          <a:lstStyle>
            <a:lvl1pPr algn="ctr">
              <a:defRPr sz="4875"/>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normAutofit/>
          </a:bodyPr>
          <a:lstStyle>
            <a:lvl1pPr marL="0" indent="0" algn="ctr">
              <a:buNone/>
              <a:defRPr sz="1950">
                <a:solidFill>
                  <a:schemeClr val="tx1">
                    <a:lumMod val="75000"/>
                    <a:lumOff val="25000"/>
                  </a:schemeClr>
                </a:solidFill>
              </a:defRPr>
            </a:lvl1pPr>
            <a:lvl2pPr marL="371475" indent="0" algn="ctr">
              <a:buNone/>
              <a:defRPr sz="2275"/>
            </a:lvl2pPr>
            <a:lvl3pPr marL="742950" indent="0" algn="ctr">
              <a:buNone/>
              <a:defRPr sz="1950"/>
            </a:lvl3pPr>
            <a:lvl4pPr marL="1114425" indent="0" algn="ctr">
              <a:buNone/>
              <a:defRPr sz="1625"/>
            </a:lvl4pPr>
            <a:lvl5pPr marL="1485900" indent="0" algn="ctr">
              <a:buNone/>
              <a:defRPr sz="1625"/>
            </a:lvl5pPr>
            <a:lvl6pPr marL="1857375" indent="0" algn="ctr">
              <a:buNone/>
              <a:defRPr sz="1625"/>
            </a:lvl6pPr>
            <a:lvl7pPr marL="2228850" indent="0" algn="ctr">
              <a:buNone/>
              <a:defRPr sz="1625"/>
            </a:lvl7pPr>
            <a:lvl8pPr marL="2600325" indent="0" algn="ctr">
              <a:buNone/>
              <a:defRPr sz="1625"/>
            </a:lvl8pPr>
            <a:lvl9pPr marL="2971800" indent="0" algn="ctr">
              <a:buNone/>
              <a:defRPr sz="1625"/>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123D71E-30C2-6A46-A559-B9DCC952B887}" type="datetimeFigureOut">
              <a:rPr kumimoji="1" lang="ja-JP" altLang="en-US" smtClean="0"/>
              <a:t>2023/4/21</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4E3FEED6-089A-0648-A076-0D930396664E}" type="slidenum">
              <a:rPr kumimoji="1" lang="ja-JP" altLang="en-US" smtClean="0"/>
              <a:t>‹#›</a:t>
            </a:fld>
            <a:endParaRPr kumimoji="1" lang="ja-JP" altLang="en-US" dirty="0"/>
          </a:p>
        </p:txBody>
      </p:sp>
    </p:spTree>
    <p:extLst>
      <p:ext uri="{BB962C8B-B14F-4D97-AF65-F5344CB8AC3E}">
        <p14:creationId xmlns:p14="http://schemas.microsoft.com/office/powerpoint/2010/main" val="1742292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123D71E-30C2-6A46-A559-B9DCC952B887}" type="datetimeFigureOut">
              <a:rPr kumimoji="1" lang="ja-JP" altLang="en-US" smtClean="0"/>
              <a:t>2023/4/21</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4E3FEED6-089A-0648-A076-0D930396664E}" type="slidenum">
              <a:rPr kumimoji="1" lang="ja-JP" altLang="en-US" smtClean="0"/>
              <a:t>‹#›</a:t>
            </a:fld>
            <a:endParaRPr kumimoji="1" lang="ja-JP" altLang="en-US" dirty="0"/>
          </a:p>
        </p:txBody>
      </p:sp>
    </p:spTree>
    <p:extLst>
      <p:ext uri="{BB962C8B-B14F-4D97-AF65-F5344CB8AC3E}">
        <p14:creationId xmlns:p14="http://schemas.microsoft.com/office/powerpoint/2010/main" val="2994395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1" y="360362"/>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7" y="360363"/>
            <a:ext cx="6284119"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D123D71E-30C2-6A46-A559-B9DCC952B887}" type="datetimeFigureOut">
              <a:rPr kumimoji="1" lang="ja-JP" altLang="en-US" smtClean="0"/>
              <a:t>2023/4/21</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4E3FEED6-089A-0648-A076-0D930396664E}" type="slidenum">
              <a:rPr kumimoji="1" lang="ja-JP" altLang="en-US" smtClean="0"/>
              <a:t>‹#›</a:t>
            </a:fld>
            <a:endParaRPr kumimoji="1" lang="ja-JP" altLang="en-US" dirty="0"/>
          </a:p>
        </p:txBody>
      </p:sp>
    </p:spTree>
    <p:extLst>
      <p:ext uri="{BB962C8B-B14F-4D97-AF65-F5344CB8AC3E}">
        <p14:creationId xmlns:p14="http://schemas.microsoft.com/office/powerpoint/2010/main" val="5620142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図の挿入">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7" name="図プレースホルダー 6"/>
          <p:cNvSpPr>
            <a:spLocks noGrp="1"/>
          </p:cNvSpPr>
          <p:nvPr>
            <p:ph type="pic" sz="quarter" idx="13"/>
          </p:nvPr>
        </p:nvSpPr>
        <p:spPr>
          <a:xfrm>
            <a:off x="3487395" y="1965516"/>
            <a:ext cx="1465606" cy="1536636"/>
          </a:xfrm>
        </p:spPr>
        <p:txBody>
          <a:bodyPr rtlCol="0">
            <a:normAutofit/>
          </a:bodyPr>
          <a:lstStyle>
            <a:lvl1pPr>
              <a:defRPr sz="1600"/>
            </a:lvl1pPr>
          </a:lstStyle>
          <a:p>
            <a:pPr lvl="0"/>
            <a:r>
              <a:rPr lang="ja-JP" altLang="en-US" noProof="0" dirty="0"/>
              <a:t>図を追加</a:t>
            </a:r>
          </a:p>
        </p:txBody>
      </p:sp>
      <p:sp>
        <p:nvSpPr>
          <p:cNvPr id="4" name="Date Placeholder 3">
            <a:extLst>
              <a:ext uri="{FF2B5EF4-FFF2-40B4-BE49-F238E27FC236}">
                <a16:creationId xmlns:a16="http://schemas.microsoft.com/office/drawing/2014/main" id="{1573B1AE-55CC-CC49-93E4-C339B7B60729}"/>
              </a:ext>
            </a:extLst>
          </p:cNvPr>
          <p:cNvSpPr>
            <a:spLocks noGrp="1"/>
          </p:cNvSpPr>
          <p:nvPr>
            <p:ph type="dt" sz="half" idx="14"/>
          </p:nvPr>
        </p:nvSpPr>
        <p:spPr/>
        <p:txBody>
          <a:bodyPr/>
          <a:lstStyle>
            <a:lvl1pPr>
              <a:defRPr/>
            </a:lvl1pPr>
          </a:lstStyle>
          <a:p>
            <a:pPr>
              <a:defRPr/>
            </a:pPr>
            <a:fld id="{BB6ED358-D850-D04C-B648-CF7F21E6CD45}" type="datetimeFigureOut">
              <a:rPr lang="ja-JP" altLang="en-US"/>
              <a:pPr>
                <a:defRPr/>
              </a:pPr>
              <a:t>2023/4/21</a:t>
            </a:fld>
            <a:endParaRPr lang="ja-JP" altLang="en-US" dirty="0"/>
          </a:p>
        </p:txBody>
      </p:sp>
      <p:sp>
        <p:nvSpPr>
          <p:cNvPr id="5" name="Footer Placeholder 4">
            <a:extLst>
              <a:ext uri="{FF2B5EF4-FFF2-40B4-BE49-F238E27FC236}">
                <a16:creationId xmlns:a16="http://schemas.microsoft.com/office/drawing/2014/main" id="{0262EBD1-C8FC-E741-ADEC-50B5608367CE}"/>
              </a:ext>
            </a:extLst>
          </p:cNvPr>
          <p:cNvSpPr>
            <a:spLocks noGrp="1"/>
          </p:cNvSpPr>
          <p:nvPr>
            <p:ph type="ftr" sz="quarter" idx="15"/>
          </p:nvPr>
        </p:nvSpPr>
        <p:spPr/>
        <p:txBody>
          <a:bodyPr/>
          <a:lstStyle>
            <a:lvl1pPr>
              <a:defRPr/>
            </a:lvl1pPr>
          </a:lstStyle>
          <a:p>
            <a:pPr>
              <a:defRPr/>
            </a:pPr>
            <a:endParaRPr lang="ja-JP" altLang="en-US" dirty="0"/>
          </a:p>
        </p:txBody>
      </p:sp>
      <p:sp>
        <p:nvSpPr>
          <p:cNvPr id="6" name="Slide Number Placeholder 5">
            <a:extLst>
              <a:ext uri="{FF2B5EF4-FFF2-40B4-BE49-F238E27FC236}">
                <a16:creationId xmlns:a16="http://schemas.microsoft.com/office/drawing/2014/main" id="{8A2CB2EB-BE6F-5344-AC1F-BE07E1A3BC9B}"/>
              </a:ext>
            </a:extLst>
          </p:cNvPr>
          <p:cNvSpPr>
            <a:spLocks noGrp="1"/>
          </p:cNvSpPr>
          <p:nvPr>
            <p:ph type="sldNum" sz="quarter" idx="16"/>
          </p:nvPr>
        </p:nvSpPr>
        <p:spPr/>
        <p:txBody>
          <a:bodyPr/>
          <a:lstStyle>
            <a:lvl1pPr>
              <a:defRPr/>
            </a:lvl1pPr>
          </a:lstStyle>
          <a:p>
            <a:pPr>
              <a:defRPr/>
            </a:pPr>
            <a:fld id="{09718D61-090E-7940-9A7A-E1B398A0B9FA}" type="slidenum">
              <a:rPr lang="ja-JP" altLang="en-US"/>
              <a:pPr>
                <a:defRPr/>
              </a:pPr>
              <a:t>‹#›</a:t>
            </a:fld>
            <a:endParaRPr lang="ja-JP" altLang="en-US" dirty="0"/>
          </a:p>
        </p:txBody>
      </p:sp>
    </p:spTree>
    <p:extLst>
      <p:ext uri="{BB962C8B-B14F-4D97-AF65-F5344CB8AC3E}">
        <p14:creationId xmlns:p14="http://schemas.microsoft.com/office/powerpoint/2010/main" val="444302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123D71E-30C2-6A46-A559-B9DCC952B887}" type="datetimeFigureOut">
              <a:rPr kumimoji="1" lang="ja-JP" altLang="en-US" smtClean="0"/>
              <a:t>2023/4/21</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4E3FEED6-089A-0648-A076-0D930396664E}" type="slidenum">
              <a:rPr kumimoji="1" lang="ja-JP" altLang="en-US" smtClean="0"/>
              <a:t>‹#›</a:t>
            </a:fld>
            <a:endParaRPr kumimoji="1" lang="ja-JP" altLang="en-US" dirty="0"/>
          </a:p>
        </p:txBody>
      </p:sp>
    </p:spTree>
    <p:extLst>
      <p:ext uri="{BB962C8B-B14F-4D97-AF65-F5344CB8AC3E}">
        <p14:creationId xmlns:p14="http://schemas.microsoft.com/office/powerpoint/2010/main" val="2116074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8" y="1712423"/>
            <a:ext cx="8543925" cy="2851208"/>
          </a:xfrm>
        </p:spPr>
        <p:txBody>
          <a:bodyPr anchor="b">
            <a:normAutofit/>
          </a:bodyPr>
          <a:lstStyle>
            <a:lvl1pPr>
              <a:defRPr sz="4875"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8" y="4552634"/>
            <a:ext cx="8543925" cy="1500187"/>
          </a:xfrm>
        </p:spPr>
        <p:txBody>
          <a:bodyPr anchor="t">
            <a:normAutofit/>
          </a:bodyPr>
          <a:lstStyle>
            <a:lvl1pPr marL="0" indent="0">
              <a:buNone/>
              <a:defRPr sz="1950">
                <a:solidFill>
                  <a:schemeClr val="tx1">
                    <a:lumMod val="75000"/>
                    <a:lumOff val="25000"/>
                  </a:schemeClr>
                </a:solidFill>
              </a:defRPr>
            </a:lvl1pPr>
            <a:lvl2pPr marL="371475" indent="0">
              <a:buNone/>
              <a:defRPr sz="1463">
                <a:solidFill>
                  <a:schemeClr val="tx1">
                    <a:tint val="75000"/>
                  </a:schemeClr>
                </a:solidFill>
              </a:defRPr>
            </a:lvl2pPr>
            <a:lvl3pPr marL="742950" indent="0">
              <a:buNone/>
              <a:defRPr sz="1300">
                <a:solidFill>
                  <a:schemeClr val="tx1">
                    <a:tint val="75000"/>
                  </a:schemeClr>
                </a:solidFill>
              </a:defRPr>
            </a:lvl3pPr>
            <a:lvl4pPr marL="1114425" indent="0">
              <a:buNone/>
              <a:defRPr sz="1138">
                <a:solidFill>
                  <a:schemeClr val="tx1">
                    <a:tint val="75000"/>
                  </a:schemeClr>
                </a:solidFill>
              </a:defRPr>
            </a:lvl4pPr>
            <a:lvl5pPr marL="1485900" indent="0">
              <a:buNone/>
              <a:defRPr sz="1138">
                <a:solidFill>
                  <a:schemeClr val="tx1">
                    <a:tint val="75000"/>
                  </a:schemeClr>
                </a:solidFill>
              </a:defRPr>
            </a:lvl5pPr>
            <a:lvl6pPr marL="1857375" indent="0">
              <a:buNone/>
              <a:defRPr sz="1138">
                <a:solidFill>
                  <a:schemeClr val="tx1">
                    <a:tint val="75000"/>
                  </a:schemeClr>
                </a:solidFill>
              </a:defRPr>
            </a:lvl6pPr>
            <a:lvl7pPr marL="2228850" indent="0">
              <a:buNone/>
              <a:defRPr sz="1138">
                <a:solidFill>
                  <a:schemeClr val="tx1">
                    <a:tint val="75000"/>
                  </a:schemeClr>
                </a:solidFill>
              </a:defRPr>
            </a:lvl7pPr>
            <a:lvl8pPr marL="2600325" indent="0">
              <a:buNone/>
              <a:defRPr sz="1138">
                <a:solidFill>
                  <a:schemeClr val="tx1">
                    <a:tint val="75000"/>
                  </a:schemeClr>
                </a:solidFill>
              </a:defRPr>
            </a:lvl8pPr>
            <a:lvl9pPr marL="2971800" indent="0">
              <a:buNone/>
              <a:defRPr sz="1138">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123D71E-30C2-6A46-A559-B9DCC952B887}" type="datetimeFigureOut">
              <a:rPr kumimoji="1" lang="ja-JP" altLang="en-US" smtClean="0"/>
              <a:t>2023/4/21</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4E3FEED6-089A-0648-A076-0D930396664E}" type="slidenum">
              <a:rPr kumimoji="1" lang="ja-JP" altLang="en-US" smtClean="0"/>
              <a:t>‹#›</a:t>
            </a:fld>
            <a:endParaRPr kumimoji="1" lang="ja-JP" altLang="en-US" dirty="0"/>
          </a:p>
        </p:txBody>
      </p:sp>
    </p:spTree>
    <p:extLst>
      <p:ext uri="{BB962C8B-B14F-4D97-AF65-F5344CB8AC3E}">
        <p14:creationId xmlns:p14="http://schemas.microsoft.com/office/powerpoint/2010/main" val="3587136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6666" y="1828801"/>
            <a:ext cx="421005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8801"/>
            <a:ext cx="421005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123D71E-30C2-6A46-A559-B9DCC952B887}" type="datetimeFigureOut">
              <a:rPr kumimoji="1" lang="ja-JP" altLang="en-US" smtClean="0"/>
              <a:t>2023/4/21</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4E3FEED6-089A-0648-A076-0D930396664E}" type="slidenum">
              <a:rPr kumimoji="1" lang="ja-JP" altLang="en-US" smtClean="0"/>
              <a:t>‹#›</a:t>
            </a:fld>
            <a:endParaRPr kumimoji="1" lang="ja-JP" altLang="en-US" dirty="0"/>
          </a:p>
        </p:txBody>
      </p:sp>
    </p:spTree>
    <p:extLst>
      <p:ext uri="{BB962C8B-B14F-4D97-AF65-F5344CB8AC3E}">
        <p14:creationId xmlns:p14="http://schemas.microsoft.com/office/powerpoint/2010/main" val="3315041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6665" y="1681851"/>
            <a:ext cx="4189413" cy="825699"/>
          </a:xfrm>
        </p:spPr>
        <p:txBody>
          <a:bodyPr anchor="b">
            <a:normAutofit/>
          </a:bodyPr>
          <a:lstStyle>
            <a:lvl1pPr marL="0" indent="0">
              <a:spcBef>
                <a:spcPts val="0"/>
              </a:spcBef>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ja-JP" altLang="en-US"/>
              <a:t>マスター テキストの書式設定</a:t>
            </a:r>
          </a:p>
        </p:txBody>
      </p:sp>
      <p:sp>
        <p:nvSpPr>
          <p:cNvPr id="4" name="Content Placeholder 3"/>
          <p:cNvSpPr>
            <a:spLocks noGrp="1"/>
          </p:cNvSpPr>
          <p:nvPr>
            <p:ph sz="half" idx="2"/>
          </p:nvPr>
        </p:nvSpPr>
        <p:spPr>
          <a:xfrm>
            <a:off x="686665" y="2507551"/>
            <a:ext cx="4189413"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851"/>
            <a:ext cx="4210051" cy="825698"/>
          </a:xfrm>
        </p:spPr>
        <p:txBody>
          <a:bodyPr anchor="b"/>
          <a:lstStyle>
            <a:lvl1pPr marL="0" indent="0">
              <a:spcBef>
                <a:spcPts val="0"/>
              </a:spcBef>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7551"/>
            <a:ext cx="421005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D123D71E-30C2-6A46-A559-B9DCC952B887}" type="datetimeFigureOut">
              <a:rPr kumimoji="1" lang="ja-JP" altLang="en-US" smtClean="0"/>
              <a:t>2023/4/21</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4E3FEED6-089A-0648-A076-0D930396664E}" type="slidenum">
              <a:rPr kumimoji="1" lang="ja-JP" altLang="en-US" smtClean="0"/>
              <a:t>‹#›</a:t>
            </a:fld>
            <a:endParaRPr kumimoji="1" lang="ja-JP" altLang="en-US" dirty="0"/>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3235598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123D71E-30C2-6A46-A559-B9DCC952B887}" type="datetimeFigureOut">
              <a:rPr kumimoji="1" lang="ja-JP" altLang="en-US" smtClean="0"/>
              <a:t>2023/4/21</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4E3FEED6-089A-0648-A076-0D930396664E}" type="slidenum">
              <a:rPr kumimoji="1" lang="ja-JP" altLang="en-US" smtClean="0"/>
              <a:t>‹#›</a:t>
            </a:fld>
            <a:endParaRPr kumimoji="1" lang="ja-JP" altLang="en-US" dirty="0"/>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212643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23D71E-30C2-6A46-A559-B9DCC952B887}" type="datetimeFigureOut">
              <a:rPr kumimoji="1" lang="ja-JP" altLang="en-US" smtClean="0"/>
              <a:t>2023/4/21</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4E3FEED6-089A-0648-A076-0D930396664E}" type="slidenum">
              <a:rPr kumimoji="1" lang="ja-JP" altLang="en-US" smtClean="0"/>
              <a:t>‹#›</a:t>
            </a:fld>
            <a:endParaRPr kumimoji="1" lang="ja-JP" altLang="en-US" dirty="0"/>
          </a:p>
        </p:txBody>
      </p:sp>
    </p:spTree>
    <p:extLst>
      <p:ext uri="{BB962C8B-B14F-4D97-AF65-F5344CB8AC3E}">
        <p14:creationId xmlns:p14="http://schemas.microsoft.com/office/powerpoint/2010/main" val="3609590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3514" y="457201"/>
            <a:ext cx="3194685" cy="1600197"/>
          </a:xfrm>
        </p:spPr>
        <p:txBody>
          <a:bodyPr anchor="b">
            <a:normAutofit/>
          </a:bodyPr>
          <a:lstStyle>
            <a:lvl1pPr>
              <a:defRPr sz="2600" b="0"/>
            </a:lvl1pPr>
          </a:lstStyle>
          <a:p>
            <a:r>
              <a:rPr lang="ja-JP" altLang="en-US"/>
              <a:t>マスター タイトルの書式設定</a:t>
            </a:r>
            <a:endParaRPr lang="en-US" dirty="0"/>
          </a:p>
        </p:txBody>
      </p:sp>
      <p:sp>
        <p:nvSpPr>
          <p:cNvPr id="3" name="Content Placeholder 2"/>
          <p:cNvSpPr>
            <a:spLocks noGrp="1"/>
          </p:cNvSpPr>
          <p:nvPr>
            <p:ph idx="1"/>
          </p:nvPr>
        </p:nvSpPr>
        <p:spPr>
          <a:xfrm>
            <a:off x="4210050" y="990600"/>
            <a:ext cx="5014913" cy="4876800"/>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3514" y="2057399"/>
            <a:ext cx="3194685" cy="3810001"/>
          </a:xfrm>
        </p:spPr>
        <p:txBody>
          <a:bodyPr>
            <a:normAutofit/>
          </a:bodyPr>
          <a:lstStyle>
            <a:lvl1pPr marL="0" indent="0">
              <a:lnSpc>
                <a:spcPct val="90000"/>
              </a:lnSpc>
              <a:buNone/>
              <a:defRPr sz="1300"/>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123D71E-30C2-6A46-A559-B9DCC952B887}" type="datetimeFigureOut">
              <a:rPr kumimoji="1" lang="ja-JP" altLang="en-US" smtClean="0"/>
              <a:t>2023/4/21</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4E3FEED6-089A-0648-A076-0D930396664E}" type="slidenum">
              <a:rPr kumimoji="1" lang="ja-JP" altLang="en-US" smtClean="0"/>
              <a:t>‹#›</a:t>
            </a:fld>
            <a:endParaRPr kumimoji="1" lang="ja-JP" altLang="en-US" dirty="0"/>
          </a:p>
        </p:txBody>
      </p:sp>
    </p:spTree>
    <p:extLst>
      <p:ext uri="{BB962C8B-B14F-4D97-AF65-F5344CB8AC3E}">
        <p14:creationId xmlns:p14="http://schemas.microsoft.com/office/powerpoint/2010/main" val="4047416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3514" y="457200"/>
            <a:ext cx="3194685" cy="1600200"/>
          </a:xfrm>
        </p:spPr>
        <p:txBody>
          <a:bodyPr anchor="b">
            <a:normAutofit/>
          </a:bodyPr>
          <a:lstStyle>
            <a:lvl1pPr>
              <a:defRPr sz="26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4210050" y="990600"/>
            <a:ext cx="5014913" cy="4876800"/>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r>
              <a:rPr lang="ja-JP" altLang="en-US" dirty="0"/>
              <a:t>アイコンをクリックして図を追加</a:t>
            </a:r>
            <a:endParaRPr lang="en-US" dirty="0"/>
          </a:p>
        </p:txBody>
      </p:sp>
      <p:sp>
        <p:nvSpPr>
          <p:cNvPr id="4" name="Text Placeholder 3"/>
          <p:cNvSpPr>
            <a:spLocks noGrp="1"/>
          </p:cNvSpPr>
          <p:nvPr>
            <p:ph type="body" sz="half" idx="2"/>
          </p:nvPr>
        </p:nvSpPr>
        <p:spPr>
          <a:xfrm>
            <a:off x="683514" y="2057400"/>
            <a:ext cx="3194685" cy="3810000"/>
          </a:xfrm>
        </p:spPr>
        <p:txBody>
          <a:bodyPr>
            <a:normAutofit/>
          </a:bodyPr>
          <a:lstStyle>
            <a:lvl1pPr marL="0" indent="0">
              <a:lnSpc>
                <a:spcPct val="90000"/>
              </a:lnSpc>
              <a:buNone/>
              <a:defRPr sz="1300"/>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123D71E-30C2-6A46-A559-B9DCC952B887}" type="datetimeFigureOut">
              <a:rPr kumimoji="1" lang="ja-JP" altLang="en-US" smtClean="0"/>
              <a:t>2023/4/21</a:t>
            </a:fld>
            <a:endParaRPr kumimoji="1" lang="ja-JP" alt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E3FEED6-089A-0648-A076-0D930396664E}" type="slidenum">
              <a:rPr kumimoji="1" lang="ja-JP" altLang="en-US" smtClean="0"/>
              <a:t>‹#›</a:t>
            </a:fld>
            <a:endParaRPr kumimoji="1" lang="ja-JP" altLang="en-US" dirty="0"/>
          </a:p>
        </p:txBody>
      </p:sp>
    </p:spTree>
    <p:extLst>
      <p:ext uri="{BB962C8B-B14F-4D97-AF65-F5344CB8AC3E}">
        <p14:creationId xmlns:p14="http://schemas.microsoft.com/office/powerpoint/2010/main" val="1867378851"/>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13" Type="http://schemas.openxmlformats.org/officeDocument/2006/relationships/theme" Target="../theme/theme1.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slideLayout" Target="../slideLayouts/slideLayout12.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6666" y="365760"/>
            <a:ext cx="8543925"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6666" y="1828801"/>
            <a:ext cx="8543925"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894">
                <a:solidFill>
                  <a:schemeClr val="tx1">
                    <a:lumMod val="65000"/>
                    <a:lumOff val="35000"/>
                  </a:schemeClr>
                </a:solidFill>
              </a:defRPr>
            </a:lvl1pPr>
          </a:lstStyle>
          <a:p>
            <a:fld id="{D123D71E-30C2-6A46-A559-B9DCC952B887}" type="datetimeFigureOut">
              <a:rPr kumimoji="1" lang="ja-JP" altLang="en-US" smtClean="0"/>
              <a:t>2023/4/21</a:t>
            </a:fld>
            <a:endParaRPr kumimoji="1" lang="ja-JP" altLang="en-US" dirty="0"/>
          </a:p>
        </p:txBody>
      </p:sp>
      <p:sp>
        <p:nvSpPr>
          <p:cNvPr id="5" name="Footer Placeholder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894">
                <a:solidFill>
                  <a:schemeClr val="tx1">
                    <a:lumMod val="65000"/>
                    <a:lumOff val="35000"/>
                  </a:schemeClr>
                </a:solidFill>
              </a:defRPr>
            </a:lvl1pPr>
          </a:lstStyle>
          <a:p>
            <a:endParaRPr kumimoji="1" lang="ja-JP" altLang="en-US" dirty="0"/>
          </a:p>
        </p:txBody>
      </p:sp>
      <p:sp>
        <p:nvSpPr>
          <p:cNvPr id="6" name="Slide Number Placeholder 5"/>
          <p:cNvSpPr>
            <a:spLocks noGrp="1"/>
          </p:cNvSpPr>
          <p:nvPr>
            <p:ph type="sldNum" sz="quarter" idx="4"/>
          </p:nvPr>
        </p:nvSpPr>
        <p:spPr>
          <a:xfrm>
            <a:off x="7001741" y="6356351"/>
            <a:ext cx="2228850" cy="365125"/>
          </a:xfrm>
          <a:prstGeom prst="rect">
            <a:avLst/>
          </a:prstGeom>
        </p:spPr>
        <p:txBody>
          <a:bodyPr vert="horz" lIns="91440" tIns="45720" rIns="91440" bIns="45720" rtlCol="0" anchor="ctr"/>
          <a:lstStyle>
            <a:lvl1pPr algn="r">
              <a:defRPr sz="894">
                <a:solidFill>
                  <a:schemeClr val="tx1">
                    <a:tint val="75000"/>
                  </a:schemeClr>
                </a:solidFill>
              </a:defRPr>
            </a:lvl1pPr>
          </a:lstStyle>
          <a:p>
            <a:fld id="{4E3FEED6-089A-0648-A076-0D930396664E}" type="slidenum">
              <a:rPr kumimoji="1" lang="ja-JP" altLang="en-US" smtClean="0"/>
              <a:t>‹#›</a:t>
            </a:fld>
            <a:endParaRPr kumimoji="1" lang="ja-JP" altLang="en-US" dirty="0"/>
          </a:p>
        </p:txBody>
      </p:sp>
    </p:spTree>
    <p:extLst>
      <p:ext uri="{BB962C8B-B14F-4D97-AF65-F5344CB8AC3E}">
        <p14:creationId xmlns:p14="http://schemas.microsoft.com/office/powerpoint/2010/main" val="1264901922"/>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 id="2147483828" r:id="rId12"/>
  </p:sldLayoutIdLst>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Wingdings 2" pitchFamily="18" charset="2"/>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Wingdings 2" pitchFamily="18" charset="2"/>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Wingdings 2" pitchFamily="18" charset="2"/>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Wingdings 2" pitchFamily="18" charset="2"/>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Wingdings 2" pitchFamily="18" charset="2"/>
        <a:buChar char=""/>
        <a:defRPr kumimoji="1" sz="1463" kern="1200">
          <a:solidFill>
            <a:schemeClr val="tx1"/>
          </a:solidFill>
          <a:latin typeface="+mn-lt"/>
          <a:ea typeface="+mn-ea"/>
          <a:cs typeface="+mn-cs"/>
        </a:defRPr>
      </a:lvl5pPr>
      <a:lvl6pPr marL="2043113"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6pPr>
      <a:lvl7pPr marL="2414588"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7pPr>
      <a:lvl8pPr marL="2786063"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8pPr>
      <a:lvl9pPr marL="3157538" indent="-185738" algn="l" defTabSz="742950" rtl="0" eaLnBrk="1" latinLnBrk="0" hangingPunct="1">
        <a:spcBef>
          <a:spcPct val="20000"/>
        </a:spcBef>
        <a:buFont typeface="Wingdings 2" pitchFamily="18" charset="2"/>
        <a:buChar char=""/>
        <a:defRPr kumimoji="1" sz="1463" kern="1200">
          <a:solidFill>
            <a:schemeClr val="tx1"/>
          </a:solidFill>
          <a:latin typeface="+mn-lt"/>
          <a:ea typeface="+mn-ea"/>
          <a:cs typeface="+mn-cs"/>
        </a:defRPr>
      </a:lvl9pPr>
    </p:bodyStyle>
    <p:otherStyle>
      <a:defPPr>
        <a:defRPr lang="en-US"/>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12.xml" />
</Relationships>
</file>

<file path=ppt/slides/_rels/slide10.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1.xml.rels>&#65279;<?xml version="1.0" encoding="utf-8" standalone="yes"?>
<Relationships xmlns="http://schemas.openxmlformats.org/package/2006/relationships">
  <Relationship Id="rId2" Type="http://schemas.openxmlformats.org/officeDocument/2006/relationships/notesSlide" Target="../notesSlides/notesSlide3.xml" />
  <Relationship Id="rId1" Type="http://schemas.openxmlformats.org/officeDocument/2006/relationships/slideLayout" Target="../slideLayouts/slideLayout2.xml" />
</Relationships>
</file>

<file path=ppt/slides/_rels/slide1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12.xml" />
</Relationships>
</file>

<file path=ppt/slides/_rels/slide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xml.rels>&#65279;<?xml version="1.0" encoding="utf-8" standalone="yes"?>
<Relationships xmlns="http://schemas.openxmlformats.org/package/2006/relationships">
  <Relationship Id="rId2" Type="http://schemas.openxmlformats.org/officeDocument/2006/relationships/notesSlide" Target="../notesSlides/notesSlide2.xml" />
  <Relationship Id="rId1" Type="http://schemas.openxmlformats.org/officeDocument/2006/relationships/slideLayout" Target="../slideLayouts/slideLayout12.xml" />
</Relationships>
</file>

<file path=ppt/slides/_rels/slide5.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6.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7.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8.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9.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タイトル 1">
            <a:extLst>
              <a:ext uri="{FF2B5EF4-FFF2-40B4-BE49-F238E27FC236}">
                <a16:creationId xmlns:a16="http://schemas.microsoft.com/office/drawing/2014/main" id="{09D567B6-6AF9-2346-93D9-A77D26F2C66A}"/>
              </a:ext>
            </a:extLst>
          </p:cNvPr>
          <p:cNvSpPr>
            <a:spLocks noGrp="1"/>
          </p:cNvSpPr>
          <p:nvPr>
            <p:ph type="title"/>
          </p:nvPr>
        </p:nvSpPr>
        <p:spPr>
          <a:xfrm>
            <a:off x="719487" y="1017229"/>
            <a:ext cx="8642350" cy="5694362"/>
          </a:xfrm>
        </p:spPr>
        <p:txBody>
          <a:bodyPr anchor="t">
            <a:normAutofit fontScale="90000"/>
          </a:bodyPr>
          <a:lstStyle/>
          <a:p>
            <a:pPr>
              <a:lnSpc>
                <a:spcPct val="100000"/>
              </a:lnSpc>
            </a:pPr>
            <a:r>
              <a:rPr lang="ja-JP" altLang="en-US" sz="1200" dirty="0">
                <a:latin typeface="メイリオ" panose="020B0604030504040204" pitchFamily="34" charset="-128"/>
                <a:ea typeface="メイリオ" panose="020B0604030504040204" pitchFamily="34" charset="-128"/>
              </a:rPr>
              <a:t>主催・担当窓口：岡山県西粟倉村役場　産業観光課</a:t>
            </a:r>
            <a:br>
              <a:rPr lang="en-US" altLang="ja-JP" sz="1600" dirty="0">
                <a:latin typeface="メイリオ" panose="020B0604030504040204" pitchFamily="34" charset="-128"/>
                <a:ea typeface="メイリオ" panose="020B0604030504040204" pitchFamily="34" charset="-128"/>
              </a:rPr>
            </a:br>
            <a:br>
              <a:rPr lang="en-US" altLang="ja-JP" sz="1600" dirty="0">
                <a:latin typeface="メイリオ" panose="020B0604030504040204" pitchFamily="34" charset="-128"/>
                <a:ea typeface="メイリオ" panose="020B0604030504040204" pitchFamily="34" charset="-128"/>
              </a:rPr>
            </a:br>
            <a:br>
              <a:rPr lang="en-US" altLang="ja-JP" sz="1400" dirty="0">
                <a:latin typeface="メイリオ" panose="020B0604030504040204" pitchFamily="34" charset="-128"/>
                <a:ea typeface="メイリオ" panose="020B0604030504040204" pitchFamily="34" charset="-128"/>
              </a:rPr>
            </a:br>
            <a:r>
              <a:rPr lang="ja-JP" altLang="ja-JP" sz="1400" dirty="0">
                <a:latin typeface="メイリオ" panose="020B0604030504040204" pitchFamily="34" charset="-128"/>
                <a:ea typeface="メイリオ" panose="020B0604030504040204" pitchFamily="34" charset="-128"/>
              </a:rPr>
              <a:t>この度は</a:t>
            </a:r>
            <a:r>
              <a:rPr lang="ja-JP" altLang="en-US" sz="1400" dirty="0">
                <a:latin typeface="メイリオ" panose="020B0604030504040204" pitchFamily="34" charset="-128"/>
                <a:ea typeface="メイリオ" panose="020B0604030504040204" pitchFamily="34" charset="-128"/>
              </a:rPr>
              <a:t>西粟倉村起業型地域おこし協力隊選考会へのエントリーをご検討いただき、誠にありがとうございます。エントリーをご希望の方は次ページ以降にご記入の上、提出をお願いいたします。</a:t>
            </a:r>
            <a:br>
              <a:rPr lang="en-US" altLang="ja-JP" sz="1200" dirty="0">
                <a:latin typeface="メイリオ" panose="020B0604030504040204" pitchFamily="34" charset="-128"/>
                <a:ea typeface="メイリオ" panose="020B0604030504040204" pitchFamily="34" charset="-128"/>
              </a:rPr>
            </a:br>
            <a:br>
              <a:rPr lang="en-US" altLang="ja-JP" sz="1200" dirty="0">
                <a:latin typeface="メイリオ" panose="020B0604030504040204" pitchFamily="34" charset="-128"/>
                <a:ea typeface="メイリオ" panose="020B0604030504040204" pitchFamily="34" charset="-128"/>
              </a:rPr>
            </a:br>
            <a:br>
              <a:rPr lang="ja-JP" altLang="en-US" sz="1200" dirty="0">
                <a:latin typeface="メイリオ" panose="020B0604030504040204" pitchFamily="34" charset="-128"/>
                <a:ea typeface="メイリオ" panose="020B0604030504040204" pitchFamily="34" charset="-128"/>
              </a:rPr>
            </a:br>
            <a:r>
              <a:rPr lang="en-US" altLang="ja-JP" sz="1400" dirty="0">
                <a:latin typeface="メイリオ" panose="020B0604030504040204" pitchFamily="34" charset="-128"/>
                <a:ea typeface="メイリオ" panose="020B0604030504040204" pitchFamily="34" charset="-128"/>
              </a:rPr>
              <a:t>【</a:t>
            </a:r>
            <a:r>
              <a:rPr lang="ja-JP" altLang="en-US" sz="1400" dirty="0">
                <a:latin typeface="メイリオ" panose="020B0604030504040204" pitchFamily="34" charset="-128"/>
                <a:ea typeface="メイリオ" panose="020B0604030504040204" pitchFamily="34" charset="-128"/>
              </a:rPr>
              <a:t>エントリー締切</a:t>
            </a:r>
            <a:r>
              <a:rPr lang="en-US" altLang="ja-JP" sz="1400" dirty="0">
                <a:latin typeface="メイリオ" panose="020B0604030504040204" pitchFamily="34" charset="-128"/>
                <a:ea typeface="メイリオ" panose="020B0604030504040204" pitchFamily="34" charset="-128"/>
              </a:rPr>
              <a:t>】</a:t>
            </a:r>
            <a:r>
              <a:rPr lang="ja-JP" altLang="en-US" sz="1400" dirty="0">
                <a:latin typeface="メイリオ" panose="020B0604030504040204" pitchFamily="34" charset="-128"/>
                <a:ea typeface="メイリオ" panose="020B0604030504040204" pitchFamily="34" charset="-128"/>
              </a:rPr>
              <a:t>　</a:t>
            </a:r>
            <a:br>
              <a:rPr lang="ja-JP" altLang="en-US" sz="1400" dirty="0">
                <a:latin typeface="メイリオ" panose="020B0604030504040204" pitchFamily="34" charset="-128"/>
                <a:ea typeface="メイリオ" panose="020B0604030504040204" pitchFamily="34" charset="-128"/>
              </a:rPr>
            </a:br>
            <a:r>
              <a:rPr lang="ja-JP" altLang="en-US" sz="1400" dirty="0">
                <a:solidFill>
                  <a:srgbClr val="FF0000"/>
                </a:solidFill>
                <a:latin typeface="メイリオ" panose="020B0604030504040204" pitchFamily="34" charset="-128"/>
                <a:ea typeface="メイリオ" panose="020B0604030504040204" pitchFamily="34" charset="-128"/>
              </a:rPr>
              <a:t>　令和</a:t>
            </a:r>
            <a:r>
              <a:rPr lang="en-US" altLang="ja-JP" sz="1400" dirty="0">
                <a:solidFill>
                  <a:srgbClr val="FF0000"/>
                </a:solidFill>
                <a:latin typeface="メイリオ" panose="020B0604030504040204" pitchFamily="34" charset="-128"/>
                <a:ea typeface="メイリオ" panose="020B0604030504040204" pitchFamily="34" charset="-128"/>
              </a:rPr>
              <a:t>5</a:t>
            </a:r>
            <a:r>
              <a:rPr lang="ja-JP" altLang="en-US" sz="1400" dirty="0">
                <a:solidFill>
                  <a:srgbClr val="FF0000"/>
                </a:solidFill>
                <a:latin typeface="メイリオ" panose="020B0604030504040204" pitchFamily="34" charset="-128"/>
                <a:ea typeface="メイリオ" panose="020B0604030504040204" pitchFamily="34" charset="-128"/>
              </a:rPr>
              <a:t>年</a:t>
            </a:r>
            <a:r>
              <a:rPr lang="en-US" altLang="ja-JP" sz="1400" dirty="0">
                <a:solidFill>
                  <a:srgbClr val="FF0000"/>
                </a:solidFill>
                <a:latin typeface="メイリオ" panose="020B0604030504040204" pitchFamily="34" charset="-128"/>
                <a:ea typeface="メイリオ" panose="020B0604030504040204" pitchFamily="34" charset="-128"/>
              </a:rPr>
              <a:t>6</a:t>
            </a:r>
            <a:r>
              <a:rPr lang="ja-JP" altLang="en-US" sz="1400" dirty="0">
                <a:solidFill>
                  <a:srgbClr val="FF0000"/>
                </a:solidFill>
                <a:latin typeface="メイリオ" panose="020B0604030504040204" pitchFamily="34" charset="-128"/>
                <a:ea typeface="メイリオ" panose="020B0604030504040204" pitchFamily="34" charset="-128"/>
              </a:rPr>
              <a:t>月</a:t>
            </a:r>
            <a:r>
              <a:rPr lang="en-US" altLang="ja-JP" sz="1400" dirty="0">
                <a:solidFill>
                  <a:srgbClr val="FF0000"/>
                </a:solidFill>
                <a:latin typeface="メイリオ" panose="020B0604030504040204" pitchFamily="34" charset="-128"/>
                <a:ea typeface="メイリオ" panose="020B0604030504040204" pitchFamily="34" charset="-128"/>
              </a:rPr>
              <a:t>27</a:t>
            </a:r>
            <a:r>
              <a:rPr lang="ja-JP" altLang="en-US" sz="1400" dirty="0">
                <a:solidFill>
                  <a:srgbClr val="FF0000"/>
                </a:solidFill>
                <a:latin typeface="メイリオ" panose="020B0604030504040204" pitchFamily="34" charset="-128"/>
                <a:ea typeface="メイリオ" panose="020B0604030504040204" pitchFamily="34" charset="-128"/>
              </a:rPr>
              <a:t>日（火）</a:t>
            </a:r>
            <a:r>
              <a:rPr lang="en-US" altLang="ja-JP" sz="1400" dirty="0">
                <a:solidFill>
                  <a:srgbClr val="FF0000"/>
                </a:solidFill>
                <a:latin typeface="メイリオ" panose="020B0604030504040204" pitchFamily="34" charset="-128"/>
                <a:ea typeface="メイリオ" panose="020B0604030504040204" pitchFamily="34" charset="-128"/>
              </a:rPr>
              <a:t>17:00</a:t>
            </a:r>
            <a:r>
              <a:rPr lang="ja-JP" altLang="en-US" sz="1400" dirty="0">
                <a:solidFill>
                  <a:srgbClr val="FF0000"/>
                </a:solidFill>
                <a:latin typeface="メイリオ" panose="020B0604030504040204" pitchFamily="34" charset="-128"/>
                <a:ea typeface="メイリオ" panose="020B0604030504040204" pitchFamily="34" charset="-128"/>
              </a:rPr>
              <a:t>（必着）</a:t>
            </a:r>
            <a:br>
              <a:rPr lang="en-US" altLang="ja-JP" sz="1400" dirty="0">
                <a:solidFill>
                  <a:srgbClr val="FF0000"/>
                </a:solidFill>
                <a:latin typeface="メイリオ" panose="020B0604030504040204" pitchFamily="34" charset="-128"/>
                <a:ea typeface="メイリオ" panose="020B0604030504040204" pitchFamily="34" charset="-128"/>
              </a:rPr>
            </a:br>
            <a:br>
              <a:rPr lang="ja-JP" altLang="en-US" sz="1400" dirty="0">
                <a:latin typeface="メイリオ" panose="020B0604030504040204" pitchFamily="34" charset="-128"/>
                <a:ea typeface="メイリオ" panose="020B0604030504040204" pitchFamily="34" charset="-128"/>
              </a:rPr>
            </a:br>
            <a:r>
              <a:rPr lang="en-US" altLang="ja-JP" sz="1400" dirty="0">
                <a:latin typeface="メイリオ" panose="020B0604030504040204" pitchFamily="34" charset="-128"/>
                <a:ea typeface="メイリオ" panose="020B0604030504040204" pitchFamily="34" charset="-128"/>
              </a:rPr>
              <a:t>【</a:t>
            </a:r>
            <a:r>
              <a:rPr lang="ja-JP" altLang="en-US" sz="1400" dirty="0">
                <a:latin typeface="メイリオ" panose="020B0604030504040204" pitchFamily="34" charset="-128"/>
                <a:ea typeface="メイリオ" panose="020B0604030504040204" pitchFamily="34" charset="-128"/>
              </a:rPr>
              <a:t>ご提出先</a:t>
            </a:r>
            <a:r>
              <a:rPr lang="en-US" altLang="ja-JP" sz="1400" dirty="0">
                <a:latin typeface="メイリオ" panose="020B0604030504040204" pitchFamily="34" charset="-128"/>
                <a:ea typeface="メイリオ" panose="020B0604030504040204" pitchFamily="34" charset="-128"/>
              </a:rPr>
              <a:t>】</a:t>
            </a:r>
            <a:br>
              <a:rPr lang="en-US" altLang="ja-JP" sz="1400" dirty="0">
                <a:latin typeface="メイリオ" panose="020B0604030504040204" pitchFamily="34" charset="-128"/>
                <a:ea typeface="メイリオ" panose="020B0604030504040204" pitchFamily="34" charset="-128"/>
              </a:rPr>
            </a:br>
            <a:r>
              <a:rPr lang="ja-JP" altLang="en-US" sz="1400" dirty="0">
                <a:latin typeface="メイリオ" panose="020B0604030504040204" pitchFamily="34" charset="-128"/>
                <a:ea typeface="メイリオ" panose="020B0604030504040204" pitchFamily="34" charset="-128"/>
              </a:rPr>
              <a:t>　以下の宛先にメールにてご提出ください。　</a:t>
            </a:r>
            <a:br>
              <a:rPr lang="ja-JP" altLang="en-US" sz="1400" dirty="0">
                <a:latin typeface="メイリオ" panose="020B0604030504040204" pitchFamily="34" charset="-128"/>
                <a:ea typeface="メイリオ" panose="020B0604030504040204" pitchFamily="34" charset="-128"/>
              </a:rPr>
            </a:br>
            <a:r>
              <a:rPr lang="ja-JP" altLang="en-US" sz="1400" dirty="0">
                <a:solidFill>
                  <a:srgbClr val="FF0000"/>
                </a:solidFill>
                <a:latin typeface="メイリオ" panose="020B0604030504040204" pitchFamily="34" charset="-128"/>
                <a:ea typeface="メイリオ" panose="020B0604030504040204" pitchFamily="34" charset="-128"/>
              </a:rPr>
              <a:t>　</a:t>
            </a:r>
            <a:r>
              <a:rPr lang="en-US" altLang="ja-JP" sz="1400" dirty="0">
                <a:solidFill>
                  <a:srgbClr val="FF0000"/>
                </a:solidFill>
                <a:latin typeface="メイリオ" panose="020B0604030504040204" pitchFamily="34" charset="-128"/>
                <a:ea typeface="メイリオ" panose="020B0604030504040204" pitchFamily="34" charset="-128"/>
              </a:rPr>
              <a:t>   </a:t>
            </a:r>
            <a:r>
              <a:rPr lang="ja-JP" altLang="en-US" sz="1400" dirty="0">
                <a:solidFill>
                  <a:srgbClr val="FF0000"/>
                </a:solidFill>
                <a:latin typeface="メイリオ" panose="020B0604030504040204" pitchFamily="34" charset="-128"/>
                <a:ea typeface="メイリオ" panose="020B0604030504040204" pitchFamily="34" charset="-128"/>
              </a:rPr>
              <a:t>・メールアドレス：</a:t>
            </a:r>
            <a:r>
              <a:rPr lang="en-US" altLang="ja-JP" sz="1400" dirty="0">
                <a:solidFill>
                  <a:srgbClr val="FF0000"/>
                </a:solidFill>
                <a:latin typeface="メイリオ" panose="020B0604030504040204" pitchFamily="34" charset="-128"/>
                <a:ea typeface="メイリオ" panose="020B0604030504040204" pitchFamily="34" charset="-128"/>
              </a:rPr>
              <a:t>sankan@vill.nishiawakura.lg.jp</a:t>
            </a:r>
            <a:br>
              <a:rPr lang="en-US" altLang="ja-JP" sz="1400" dirty="0">
                <a:solidFill>
                  <a:srgbClr val="FF0000"/>
                </a:solidFill>
                <a:latin typeface="メイリオ" panose="020B0604030504040204" pitchFamily="34" charset="-128"/>
                <a:ea typeface="メイリオ" panose="020B0604030504040204" pitchFamily="34" charset="-128"/>
              </a:rPr>
            </a:br>
            <a:r>
              <a:rPr lang="ja-JP" altLang="en-US" sz="1400" dirty="0">
                <a:solidFill>
                  <a:srgbClr val="FF0000"/>
                </a:solidFill>
                <a:latin typeface="メイリオ" panose="020B0604030504040204" pitchFamily="34" charset="-128"/>
                <a:ea typeface="メイリオ" panose="020B0604030504040204" pitchFamily="34" charset="-128"/>
              </a:rPr>
              <a:t>　　・宛先：西粟倉村役場　産業観光課　宛</a:t>
            </a:r>
            <a:br>
              <a:rPr lang="ja-JP" altLang="en-US" sz="1400" dirty="0">
                <a:solidFill>
                  <a:srgbClr val="FF0000"/>
                </a:solidFill>
                <a:latin typeface="メイリオ" panose="020B0604030504040204" pitchFamily="34" charset="-128"/>
                <a:ea typeface="メイリオ" panose="020B0604030504040204" pitchFamily="34" charset="-128"/>
              </a:rPr>
            </a:br>
            <a:r>
              <a:rPr lang="ja-JP" altLang="en-US" sz="1400" dirty="0">
                <a:solidFill>
                  <a:srgbClr val="FF0000"/>
                </a:solidFill>
                <a:latin typeface="メイリオ" panose="020B0604030504040204" pitchFamily="34" charset="-128"/>
                <a:ea typeface="メイリオ" panose="020B0604030504040204" pitchFamily="34" charset="-128"/>
              </a:rPr>
              <a:t>　　・件名：</a:t>
            </a:r>
            <a:r>
              <a:rPr lang="en-US" altLang="ja-JP" sz="1400" dirty="0">
                <a:solidFill>
                  <a:srgbClr val="FF0000"/>
                </a:solidFill>
                <a:latin typeface="メイリオ" panose="020B0604030504040204" pitchFamily="34" charset="-128"/>
                <a:ea typeface="メイリオ" panose="020B0604030504040204" pitchFamily="34" charset="-128"/>
              </a:rPr>
              <a:t>【</a:t>
            </a:r>
            <a:r>
              <a:rPr lang="ja-JP" altLang="en-US" sz="1400" dirty="0">
                <a:solidFill>
                  <a:srgbClr val="FF0000"/>
                </a:solidFill>
                <a:latin typeface="メイリオ" panose="020B0604030504040204" pitchFamily="34" charset="-128"/>
                <a:ea typeface="メイリオ" panose="020B0604030504040204" pitchFamily="34" charset="-128"/>
              </a:rPr>
              <a:t>起業型協力隊</a:t>
            </a:r>
            <a:r>
              <a:rPr lang="en-US" altLang="ja-JP" sz="1400" dirty="0">
                <a:solidFill>
                  <a:srgbClr val="FF0000"/>
                </a:solidFill>
                <a:latin typeface="メイリオ" panose="020B0604030504040204" pitchFamily="34" charset="-128"/>
                <a:ea typeface="メイリオ" panose="020B0604030504040204" pitchFamily="34" charset="-128"/>
              </a:rPr>
              <a:t>】</a:t>
            </a:r>
            <a:r>
              <a:rPr lang="ja-JP" altLang="en-US" sz="1400" dirty="0">
                <a:solidFill>
                  <a:srgbClr val="FF0000"/>
                </a:solidFill>
                <a:latin typeface="メイリオ" panose="020B0604030504040204" pitchFamily="34" charset="-128"/>
                <a:ea typeface="メイリオ" panose="020B0604030504040204" pitchFamily="34" charset="-128"/>
              </a:rPr>
              <a:t>エントリー（お名前）</a:t>
            </a:r>
            <a:br>
              <a:rPr lang="en-US" altLang="ja-JP" sz="1400" dirty="0">
                <a:latin typeface="メイリオ" panose="020B0604030504040204" pitchFamily="34" charset="-128"/>
                <a:ea typeface="メイリオ" panose="020B0604030504040204" pitchFamily="34" charset="-128"/>
              </a:rPr>
            </a:br>
            <a:br>
              <a:rPr lang="ja-JP" altLang="en-US" sz="1400" dirty="0">
                <a:latin typeface="メイリオ" panose="020B0604030504040204" pitchFamily="34" charset="-128"/>
                <a:ea typeface="メイリオ" panose="020B0604030504040204" pitchFamily="34" charset="-128"/>
              </a:rPr>
            </a:br>
            <a:r>
              <a:rPr lang="en-US" altLang="ja-JP" sz="1400" dirty="0">
                <a:latin typeface="メイリオ" panose="020B0604030504040204" pitchFamily="34" charset="-128"/>
                <a:ea typeface="メイリオ" panose="020B0604030504040204" pitchFamily="34" charset="-128"/>
              </a:rPr>
              <a:t>【</a:t>
            </a:r>
            <a:r>
              <a:rPr lang="ja-JP" altLang="en-US" sz="1400" dirty="0">
                <a:latin typeface="メイリオ" panose="020B0604030504040204" pitchFamily="34" charset="-128"/>
                <a:ea typeface="メイリオ" panose="020B0604030504040204" pitchFamily="34" charset="-128"/>
              </a:rPr>
              <a:t>ご提出内容</a:t>
            </a:r>
            <a:r>
              <a:rPr lang="en-US" altLang="ja-JP" sz="1400" dirty="0">
                <a:latin typeface="メイリオ" panose="020B0604030504040204" pitchFamily="34" charset="-128"/>
                <a:ea typeface="メイリオ" panose="020B0604030504040204" pitchFamily="34" charset="-128"/>
              </a:rPr>
              <a:t>】</a:t>
            </a:r>
            <a:r>
              <a:rPr lang="ja-JP" altLang="en-US" sz="1400" dirty="0">
                <a:latin typeface="メイリオ" panose="020B0604030504040204" pitchFamily="34" charset="-128"/>
                <a:ea typeface="メイリオ" panose="020B0604030504040204" pitchFamily="34" charset="-128"/>
              </a:rPr>
              <a:t>　</a:t>
            </a:r>
            <a:br>
              <a:rPr lang="ja-JP" altLang="en-US" sz="1400" dirty="0">
                <a:latin typeface="メイリオ" panose="020B0604030504040204" pitchFamily="34" charset="-128"/>
                <a:ea typeface="メイリオ" panose="020B0604030504040204" pitchFamily="34" charset="-128"/>
              </a:rPr>
            </a:br>
            <a:r>
              <a:rPr lang="ja-JP" altLang="en-US" sz="1400" dirty="0">
                <a:latin typeface="メイリオ" panose="020B0604030504040204" pitchFamily="34" charset="-128"/>
                <a:ea typeface="メイリオ" panose="020B0604030504040204" pitchFamily="34" charset="-128"/>
              </a:rPr>
              <a:t>　</a:t>
            </a:r>
            <a:r>
              <a:rPr lang="ja-JP" altLang="ja-JP" sz="1400" dirty="0">
                <a:latin typeface="メイリオ" panose="020B0604030504040204" pitchFamily="34" charset="-128"/>
                <a:ea typeface="メイリオ" panose="020B0604030504040204" pitchFamily="34" charset="-128"/>
              </a:rPr>
              <a:t>エントリーシート</a:t>
            </a:r>
            <a:r>
              <a:rPr lang="ja-JP" altLang="en-US" sz="1400" dirty="0">
                <a:latin typeface="メイリオ" panose="020B0604030504040204" pitchFamily="34" charset="-128"/>
                <a:ea typeface="メイリオ" panose="020B0604030504040204" pitchFamily="34" charset="-128"/>
              </a:rPr>
              <a:t>（事業プレゼン資料含む）、収支計画</a:t>
            </a:r>
            <a:br>
              <a:rPr lang="en-US" altLang="ja-JP" sz="1400" dirty="0">
                <a:latin typeface="メイリオ" panose="020B0604030504040204" pitchFamily="34" charset="-128"/>
                <a:ea typeface="メイリオ" panose="020B0604030504040204" pitchFamily="34" charset="-128"/>
              </a:rPr>
            </a:br>
            <a:r>
              <a:rPr lang="en-US" altLang="ja-JP" sz="1400" dirty="0">
                <a:latin typeface="メイリオ" panose="020B0604030504040204" pitchFamily="34" charset="-128"/>
                <a:ea typeface="メイリオ" panose="020B0604030504040204" pitchFamily="34" charset="-128"/>
              </a:rPr>
              <a:t>   </a:t>
            </a:r>
            <a:r>
              <a:rPr lang="en-US" altLang="ja-JP" sz="1200" dirty="0">
                <a:latin typeface="メイリオ" panose="020B0604030504040204" pitchFamily="34" charset="-128"/>
                <a:ea typeface="メイリオ" panose="020B0604030504040204" pitchFamily="34" charset="-128"/>
              </a:rPr>
              <a:t>※</a:t>
            </a:r>
            <a:r>
              <a:rPr lang="ja-JP" altLang="en-US" sz="1200" dirty="0">
                <a:latin typeface="メイリオ" panose="020B0604030504040204" pitchFamily="34" charset="-128"/>
                <a:ea typeface="メイリオ" panose="020B0604030504040204" pitchFamily="34" charset="-128"/>
              </a:rPr>
              <a:t>補足資料があれば添付いただいても構いません。</a:t>
            </a:r>
            <a:br>
              <a:rPr lang="en-US" altLang="ja-JP" sz="1200" dirty="0">
                <a:latin typeface="メイリオ" panose="020B0604030504040204" pitchFamily="34" charset="-128"/>
                <a:ea typeface="メイリオ" panose="020B0604030504040204" pitchFamily="34" charset="-128"/>
              </a:rPr>
            </a:br>
            <a:r>
              <a:rPr lang="ja-JP" altLang="en-US" sz="1200" dirty="0">
                <a:latin typeface="メイリオ" panose="020B0604030504040204" pitchFamily="34" charset="-128"/>
                <a:ea typeface="メイリオ" panose="020B0604030504040204" pitchFamily="34" charset="-128"/>
              </a:rPr>
              <a:t>　</a:t>
            </a:r>
            <a:r>
              <a:rPr lang="en-US" altLang="ja-JP" sz="1200" dirty="0">
                <a:latin typeface="メイリオ" panose="020B0604030504040204" pitchFamily="34" charset="-128"/>
                <a:ea typeface="メイリオ" panose="020B0604030504040204" pitchFamily="34" charset="-128"/>
              </a:rPr>
              <a:t>※</a:t>
            </a:r>
            <a:r>
              <a:rPr lang="ja-JP" altLang="en-US" sz="1200" dirty="0">
                <a:latin typeface="メイリオ" panose="020B0604030504040204" pitchFamily="34" charset="-128"/>
                <a:ea typeface="メイリオ" panose="020B0604030504040204" pitchFamily="34" charset="-128"/>
              </a:rPr>
              <a:t>選考会では</a:t>
            </a:r>
            <a:r>
              <a:rPr lang="ja-JP" altLang="en-US" sz="1200" dirty="0">
                <a:solidFill>
                  <a:srgbClr val="0070C0"/>
                </a:solidFill>
                <a:latin typeface="メイリオ" panose="020B0604030504040204" pitchFamily="34" charset="-128"/>
                <a:ea typeface="メイリオ" panose="020B0604030504040204" pitchFamily="34" charset="-128"/>
              </a:rPr>
              <a:t>、</a:t>
            </a:r>
            <a:r>
              <a:rPr lang="ja-JP" altLang="en-US" sz="1200" dirty="0">
                <a:latin typeface="メイリオ" panose="020B0604030504040204" pitchFamily="34" charset="-128"/>
                <a:ea typeface="メイリオ" panose="020B0604030504040204" pitchFamily="34" charset="-128"/>
              </a:rPr>
              <a:t>提出いただいた事業プレゼン資料をプレゼンに使用いただくことを想定しています。提出後にデータの差し替えを</a:t>
            </a:r>
            <a:br>
              <a:rPr lang="en-US" altLang="ja-JP" sz="1200" dirty="0">
                <a:latin typeface="メイリオ" panose="020B0604030504040204" pitchFamily="34" charset="-128"/>
                <a:ea typeface="メイリオ" panose="020B0604030504040204" pitchFamily="34" charset="-128"/>
              </a:rPr>
            </a:br>
            <a:r>
              <a:rPr lang="ja-JP" altLang="en-US" sz="1200" dirty="0">
                <a:latin typeface="メイリオ" panose="020B0604030504040204" pitchFamily="34" charset="-128"/>
                <a:ea typeface="メイリオ" panose="020B0604030504040204" pitchFamily="34" charset="-128"/>
              </a:rPr>
              <a:t>　　希望される場合は、選考会の前々日までにお送りください（当日のデータ差し替えはでき兼ねますのでご了承ください）。</a:t>
            </a:r>
            <a:br>
              <a:rPr lang="en-US" altLang="ja-JP" sz="1200" dirty="0">
                <a:latin typeface="メイリオ" panose="020B0604030504040204" pitchFamily="34" charset="-128"/>
                <a:ea typeface="メイリオ" panose="020B0604030504040204" pitchFamily="34" charset="-128"/>
              </a:rPr>
            </a:br>
            <a:r>
              <a:rPr lang="en-US" altLang="ja-JP" sz="1200" dirty="0">
                <a:latin typeface="メイリオ" panose="020B0604030504040204" pitchFamily="34" charset="-128"/>
                <a:ea typeface="メイリオ" panose="020B0604030504040204" pitchFamily="34" charset="-128"/>
              </a:rPr>
              <a:t>   ※</a:t>
            </a:r>
            <a:r>
              <a:rPr lang="ja-JP" altLang="en-US" sz="1200" dirty="0">
                <a:latin typeface="メイリオ" panose="020B0604030504040204" pitchFamily="34" charset="-128"/>
                <a:ea typeface="メイリオ" panose="020B0604030504040204" pitchFamily="34" charset="-128"/>
              </a:rPr>
              <a:t>プレゼン</a:t>
            </a:r>
            <a:r>
              <a:rPr lang="en-US" altLang="ja-JP" sz="1200" dirty="0">
                <a:latin typeface="メイリオ" panose="020B0604030504040204" pitchFamily="34" charset="-128"/>
                <a:ea typeface="メイリオ" panose="020B0604030504040204" pitchFamily="34" charset="-128"/>
              </a:rPr>
              <a:t>15</a:t>
            </a:r>
            <a:r>
              <a:rPr lang="ja-JP" altLang="en-US" sz="1200" dirty="0">
                <a:latin typeface="メイリオ" panose="020B0604030504040204" pitchFamily="34" charset="-128"/>
                <a:ea typeface="メイリオ" panose="020B0604030504040204" pitchFamily="34" charset="-128"/>
              </a:rPr>
              <a:t>分＋質疑応答</a:t>
            </a:r>
            <a:r>
              <a:rPr lang="en-US" altLang="ja-JP" sz="1200" dirty="0">
                <a:latin typeface="メイリオ" panose="020B0604030504040204" pitchFamily="34" charset="-128"/>
                <a:ea typeface="メイリオ" panose="020B0604030504040204" pitchFamily="34" charset="-128"/>
              </a:rPr>
              <a:t>20</a:t>
            </a:r>
            <a:r>
              <a:rPr lang="ja-JP" altLang="en-US" sz="1200" dirty="0">
                <a:latin typeface="メイリオ" panose="020B0604030504040204" pitchFamily="34" charset="-128"/>
                <a:ea typeface="メイリオ" panose="020B0604030504040204" pitchFamily="34" charset="-128"/>
              </a:rPr>
              <a:t>分を想定しています。</a:t>
            </a:r>
            <a:br>
              <a:rPr lang="en-US" altLang="ja-JP" sz="1400" dirty="0">
                <a:latin typeface="メイリオ" panose="020B0604030504040204" pitchFamily="34" charset="-128"/>
                <a:ea typeface="メイリオ" panose="020B0604030504040204" pitchFamily="34" charset="-128"/>
              </a:rPr>
            </a:br>
            <a:br>
              <a:rPr lang="en-US" altLang="ja-JP" sz="1400" dirty="0">
                <a:latin typeface="メイリオ" panose="020B0604030504040204" pitchFamily="34" charset="-128"/>
                <a:ea typeface="メイリオ" panose="020B0604030504040204" pitchFamily="34" charset="-128"/>
              </a:rPr>
            </a:br>
            <a:r>
              <a:rPr lang="en-US" altLang="ja-JP" sz="1400" dirty="0">
                <a:latin typeface="メイリオ" panose="020B0604030504040204" pitchFamily="34" charset="-128"/>
                <a:ea typeface="メイリオ" panose="020B0604030504040204" pitchFamily="34" charset="-128"/>
              </a:rPr>
              <a:t>【</a:t>
            </a:r>
            <a:r>
              <a:rPr lang="ja-JP" altLang="en-US" sz="1400" dirty="0">
                <a:latin typeface="メイリオ" panose="020B0604030504040204" pitchFamily="34" charset="-128"/>
                <a:ea typeface="メイリオ" panose="020B0604030504040204" pitchFamily="34" charset="-128"/>
              </a:rPr>
              <a:t>個人情報の取り扱いについて</a:t>
            </a:r>
            <a:r>
              <a:rPr lang="en-US" altLang="ja-JP" sz="1400" dirty="0">
                <a:latin typeface="メイリオ" panose="020B0604030504040204" pitchFamily="34" charset="-128"/>
                <a:ea typeface="メイリオ" panose="020B0604030504040204" pitchFamily="34" charset="-128"/>
              </a:rPr>
              <a:t>】</a:t>
            </a:r>
            <a:br>
              <a:rPr lang="en-US" altLang="ja-JP" sz="1400" dirty="0">
                <a:latin typeface="メイリオ" panose="020B0604030504040204" pitchFamily="34" charset="-128"/>
                <a:ea typeface="メイリオ" panose="020B0604030504040204" pitchFamily="34" charset="-128"/>
              </a:rPr>
            </a:br>
            <a:r>
              <a:rPr lang="ja-JP" altLang="en-US" sz="1400" dirty="0">
                <a:latin typeface="メイリオ" panose="020B0604030504040204" pitchFamily="34" charset="-128"/>
                <a:ea typeface="メイリオ" panose="020B0604030504040204" pitchFamily="34" charset="-128"/>
              </a:rPr>
              <a:t>　ご登録いただいた情報は、エントリーに関して必要となる様々な事項のご連絡のために利用させていた　　</a:t>
            </a:r>
            <a:br>
              <a:rPr lang="en-US" altLang="ja-JP" sz="1400" dirty="0">
                <a:latin typeface="メイリオ" panose="020B0604030504040204" pitchFamily="34" charset="-128"/>
                <a:ea typeface="メイリオ" panose="020B0604030504040204" pitchFamily="34" charset="-128"/>
              </a:rPr>
            </a:br>
            <a:r>
              <a:rPr lang="ja-JP" altLang="en-US" sz="1400" dirty="0">
                <a:latin typeface="メイリオ" panose="020B0604030504040204" pitchFamily="34" charset="-128"/>
                <a:ea typeface="メイリオ" panose="020B0604030504040204" pitchFamily="34" charset="-128"/>
              </a:rPr>
              <a:t>　だきます。皆様の個人情報を皆様の同意なしに業務委託先以外の第三者に開示・提供することはござい　</a:t>
            </a:r>
            <a:br>
              <a:rPr lang="en-US" altLang="ja-JP" sz="1400" dirty="0">
                <a:latin typeface="メイリオ" panose="020B0604030504040204" pitchFamily="34" charset="-128"/>
                <a:ea typeface="メイリオ" panose="020B0604030504040204" pitchFamily="34" charset="-128"/>
              </a:rPr>
            </a:br>
            <a:r>
              <a:rPr lang="ja-JP" altLang="en-US" sz="1400" dirty="0">
                <a:latin typeface="メイリオ" panose="020B0604030504040204" pitchFamily="34" charset="-128"/>
                <a:ea typeface="メイリオ" panose="020B0604030504040204" pitchFamily="34" charset="-128"/>
              </a:rPr>
              <a:t>　ません（法令等により開示を求められた場合を除く）。</a:t>
            </a:r>
            <a:endParaRPr lang="ja-JP" altLang="en-US" sz="1600" dirty="0">
              <a:latin typeface="メイリオ" panose="020B0604030504040204" pitchFamily="34" charset="-128"/>
              <a:ea typeface="メイリオ" panose="020B0604030504040204" pitchFamily="34" charset="-128"/>
            </a:endParaRPr>
          </a:p>
        </p:txBody>
      </p:sp>
      <p:sp>
        <p:nvSpPr>
          <p:cNvPr id="16386" name="Rectangle 3">
            <a:extLst>
              <a:ext uri="{FF2B5EF4-FFF2-40B4-BE49-F238E27FC236}">
                <a16:creationId xmlns:a16="http://schemas.microsoft.com/office/drawing/2014/main" id="{3A7FCFDF-1D75-AC4A-A325-B21EAF9612AB}"/>
              </a:ext>
            </a:extLst>
          </p:cNvPr>
          <p:cNvSpPr>
            <a:spLocks noChangeArrowheads="1"/>
          </p:cNvSpPr>
          <p:nvPr/>
        </p:nvSpPr>
        <p:spPr bwMode="auto">
          <a:xfrm>
            <a:off x="932430" y="347568"/>
            <a:ext cx="736611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34"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34" charset="-128"/>
              </a:defRPr>
            </a:lvl9pPr>
          </a:lstStyle>
          <a:p>
            <a:pPr>
              <a:lnSpc>
                <a:spcPct val="100000"/>
              </a:lnSpc>
              <a:spcBef>
                <a:spcPct val="0"/>
              </a:spcBef>
              <a:buFontTx/>
              <a:buNone/>
            </a:pPr>
            <a:r>
              <a:rPr lang="ja-JP" altLang="en-US" sz="2000" b="1" dirty="0">
                <a:solidFill>
                  <a:schemeClr val="accent6">
                    <a:lumMod val="75000"/>
                  </a:schemeClr>
                </a:solidFill>
                <a:latin typeface="メイリオ" panose="020B0604030504040204" pitchFamily="34" charset="-128"/>
                <a:ea typeface="メイリオ" panose="020B0604030504040204" pitchFamily="34" charset="-128"/>
              </a:rPr>
              <a:t>西粟倉村起業型地域おこし協力隊選考会　エントリーに関して</a:t>
            </a:r>
            <a:endParaRPr lang="en-US" altLang="ja-JP" sz="2000" b="1" dirty="0">
              <a:solidFill>
                <a:schemeClr val="accent6">
                  <a:lumMod val="75000"/>
                </a:schemeClr>
              </a:solidFill>
              <a:latin typeface="メイリオ" panose="020B0604030504040204" pitchFamily="34" charset="-128"/>
              <a:ea typeface="メイリオ" panose="020B0604030504040204" pitchFamily="34" charset="-128"/>
            </a:endParaRPr>
          </a:p>
        </p:txBody>
      </p:sp>
      <p:sp>
        <p:nvSpPr>
          <p:cNvPr id="6" name="直角三角形 5">
            <a:extLst>
              <a:ext uri="{FF2B5EF4-FFF2-40B4-BE49-F238E27FC236}">
                <a16:creationId xmlns:a16="http://schemas.microsoft.com/office/drawing/2014/main" id="{1B18AE81-9834-4A3B-BC97-BFA0EF6A162B}"/>
              </a:ext>
            </a:extLst>
          </p:cNvPr>
          <p:cNvSpPr/>
          <p:nvPr/>
        </p:nvSpPr>
        <p:spPr bwMode="auto">
          <a:xfrm rot="10800000" flipH="1">
            <a:off x="0" y="-7938"/>
            <a:ext cx="1027134" cy="1025166"/>
          </a:xfrm>
          <a:prstGeom prst="r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anchor="ctr"/>
          <a:lstStyle/>
          <a:p>
            <a:pPr algn="ctr">
              <a:defRPr/>
            </a:pPr>
            <a:endParaRPr lang="en-US" altLang="ja-JP" sz="1200" b="1" dirty="0">
              <a:solidFill>
                <a:schemeClr val="accent6"/>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7500545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88BFFC-FD74-AEA1-D2B8-EDA57BA72CAB}"/>
              </a:ext>
            </a:extLst>
          </p:cNvPr>
          <p:cNvSpPr>
            <a:spLocks noGrp="1"/>
          </p:cNvSpPr>
          <p:nvPr>
            <p:ph type="title"/>
          </p:nvPr>
        </p:nvSpPr>
        <p:spPr>
          <a:xfrm>
            <a:off x="686666" y="365760"/>
            <a:ext cx="8543925" cy="651469"/>
          </a:xfrm>
        </p:spPr>
        <p:txBody>
          <a:bodyPr>
            <a:normAutofit/>
          </a:bodyPr>
          <a:lstStyle/>
          <a:p>
            <a:r>
              <a:rPr kumimoji="1" lang="ja-JP" altLang="en-US" sz="2800" b="1" dirty="0">
                <a:solidFill>
                  <a:schemeClr val="accent6">
                    <a:lumMod val="50000"/>
                  </a:schemeClr>
                </a:solidFill>
                <a:latin typeface="メイリオ" panose="020B0604030504040204" pitchFamily="50" charset="-128"/>
                <a:ea typeface="メイリオ" panose="020B0604030504040204" pitchFamily="50" charset="-128"/>
              </a:rPr>
              <a:t>どうやって利益を出すか</a:t>
            </a:r>
            <a:r>
              <a:rPr lang="ja-JP" altLang="en-US" sz="2800" b="1" dirty="0">
                <a:solidFill>
                  <a:schemeClr val="accent6">
                    <a:lumMod val="50000"/>
                  </a:schemeClr>
                </a:solidFill>
                <a:latin typeface="メイリオ" panose="020B0604030504040204" pitchFamily="50" charset="-128"/>
                <a:ea typeface="メイリオ" panose="020B0604030504040204" pitchFamily="50" charset="-128"/>
              </a:rPr>
              <a:t>：実現性</a:t>
            </a:r>
            <a:endParaRPr kumimoji="1" lang="ja-JP" altLang="en-US" sz="2800" b="1" dirty="0">
              <a:solidFill>
                <a:schemeClr val="accent6">
                  <a:lumMod val="50000"/>
                </a:schemeClr>
              </a:solidFill>
              <a:latin typeface="メイリオ" panose="020B0604030504040204" pitchFamily="50" charset="-128"/>
              <a:ea typeface="メイリオ" panose="020B0604030504040204" pitchFamily="50" charset="-128"/>
            </a:endParaRPr>
          </a:p>
        </p:txBody>
      </p:sp>
      <p:sp>
        <p:nvSpPr>
          <p:cNvPr id="6" name="直角三角形 5">
            <a:extLst>
              <a:ext uri="{FF2B5EF4-FFF2-40B4-BE49-F238E27FC236}">
                <a16:creationId xmlns:a16="http://schemas.microsoft.com/office/drawing/2014/main" id="{50D5CD44-64F5-B4C4-1A53-4CFA5F2D2839}"/>
              </a:ext>
            </a:extLst>
          </p:cNvPr>
          <p:cNvSpPr/>
          <p:nvPr/>
        </p:nvSpPr>
        <p:spPr bwMode="auto">
          <a:xfrm rot="10800000" flipH="1">
            <a:off x="0" y="-7938"/>
            <a:ext cx="1027134" cy="1025166"/>
          </a:xfrm>
          <a:prstGeom prst="r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anchor="ctr"/>
          <a:lstStyle/>
          <a:p>
            <a:pPr algn="ctr">
              <a:defRPr/>
            </a:pPr>
            <a:endParaRPr lang="en-US" altLang="ja-JP" sz="1200" b="1" dirty="0">
              <a:solidFill>
                <a:schemeClr val="accent6"/>
              </a:solidFill>
              <a:latin typeface="メイリオ" panose="020B0604030504040204" pitchFamily="50" charset="-128"/>
              <a:ea typeface="メイリオ" panose="020B0604030504040204" pitchFamily="50" charset="-128"/>
            </a:endParaRPr>
          </a:p>
        </p:txBody>
      </p:sp>
      <p:sp>
        <p:nvSpPr>
          <p:cNvPr id="7" name="四角形: 角を丸くする 4">
            <a:extLst>
              <a:ext uri="{FF2B5EF4-FFF2-40B4-BE49-F238E27FC236}">
                <a16:creationId xmlns:a16="http://schemas.microsoft.com/office/drawing/2014/main" id="{D26E0217-A21E-31F6-1648-1B1FAAEC1358}"/>
              </a:ext>
            </a:extLst>
          </p:cNvPr>
          <p:cNvSpPr/>
          <p:nvPr/>
        </p:nvSpPr>
        <p:spPr>
          <a:xfrm>
            <a:off x="511629" y="1017228"/>
            <a:ext cx="9133114" cy="5475011"/>
          </a:xfrm>
          <a:prstGeom prst="roundRect">
            <a:avLst>
              <a:gd name="adj" fmla="val 2525"/>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dirty="0">
                <a:solidFill>
                  <a:srgbClr val="FF0000"/>
                </a:solidFill>
                <a:latin typeface="メイリオ" panose="020B0604030504040204" pitchFamily="50" charset="-128"/>
                <a:ea typeface="メイリオ" panose="020B0604030504040204" pitchFamily="50" charset="-128"/>
              </a:rPr>
              <a:t>④　３年でどの程度の事業規模にするか</a:t>
            </a:r>
            <a:br>
              <a:rPr kumimoji="1" lang="en-US" altLang="ja-JP" dirty="0">
                <a:solidFill>
                  <a:srgbClr val="FF0000"/>
                </a:solidFill>
                <a:latin typeface="メイリオ" panose="020B0604030504040204" pitchFamily="50" charset="-128"/>
                <a:ea typeface="メイリオ" panose="020B0604030504040204" pitchFamily="50" charset="-128"/>
              </a:rPr>
            </a:br>
            <a:r>
              <a:rPr kumimoji="1" lang="ja-JP" altLang="en-US" dirty="0">
                <a:solidFill>
                  <a:srgbClr val="FF0000"/>
                </a:solidFill>
                <a:latin typeface="メイリオ" panose="020B0604030504040204" pitchFamily="50" charset="-128"/>
                <a:ea typeface="メイリオ" panose="020B0604030504040204" pitchFamily="50" charset="-128"/>
              </a:rPr>
              <a:t>３年後にどの程度の売上、利益、従業員数にするかを</a:t>
            </a:r>
            <a:r>
              <a:rPr lang="ja-JP" altLang="en-US" dirty="0">
                <a:solidFill>
                  <a:srgbClr val="FF0000"/>
                </a:solidFill>
                <a:latin typeface="メイリオ" panose="020B0604030504040204" pitchFamily="50" charset="-128"/>
                <a:ea typeface="メイリオ" panose="020B0604030504040204" pitchFamily="50" charset="-128"/>
              </a:rPr>
              <a:t>記してください</a:t>
            </a:r>
            <a:endParaRPr lang="en-US" altLang="ja-JP" dirty="0">
              <a:solidFill>
                <a:srgbClr val="FF0000"/>
              </a:solidFill>
              <a:latin typeface="メイリオ" panose="020B0604030504040204" pitchFamily="50" charset="-128"/>
              <a:ea typeface="メイリオ" panose="020B0604030504040204" pitchFamily="50" charset="-128"/>
            </a:endParaRPr>
          </a:p>
          <a:p>
            <a:r>
              <a:rPr kumimoji="1" lang="ja-JP" altLang="en-US" dirty="0">
                <a:solidFill>
                  <a:srgbClr val="FF0000"/>
                </a:solidFill>
                <a:latin typeface="メイリオ" panose="020B0604030504040204" pitchFamily="50" charset="-128"/>
                <a:ea typeface="メイリオ" panose="020B0604030504040204" pitchFamily="50" charset="-128"/>
              </a:rPr>
              <a:t>（その時点で、最低限あなたが「ちゃんと生活できるだけの収益を上げている」ことが前提です）</a:t>
            </a:r>
            <a:endParaRPr kumimoji="1" lang="en-US" altLang="ja-JP" dirty="0">
              <a:solidFill>
                <a:srgbClr val="FF0000"/>
              </a:solidFill>
              <a:latin typeface="メイリオ" panose="020B0604030504040204" pitchFamily="50" charset="-128"/>
              <a:ea typeface="メイリオ" panose="020B0604030504040204" pitchFamily="50" charset="-128"/>
            </a:endParaRPr>
          </a:p>
          <a:p>
            <a:r>
              <a:rPr kumimoji="1" lang="ja-JP" altLang="en-US" dirty="0">
                <a:solidFill>
                  <a:srgbClr val="FF0000"/>
                </a:solidFill>
                <a:latin typeface="メイリオ" panose="020B0604030504040204" pitchFamily="50" charset="-128"/>
                <a:ea typeface="メイリオ" panose="020B0604030504040204" pitchFamily="50" charset="-128"/>
              </a:rPr>
              <a:t>地域おこし協力隊の経費での支援は最大３年間という点を考慮してください</a:t>
            </a:r>
            <a:endParaRPr kumimoji="1" lang="en-US" altLang="ja-JP" dirty="0">
              <a:solidFill>
                <a:srgbClr val="FF0000"/>
              </a:solidFill>
              <a:latin typeface="メイリオ" panose="020B0604030504040204" pitchFamily="50" charset="-128"/>
              <a:ea typeface="メイリオ" panose="020B0604030504040204" pitchFamily="50" charset="-128"/>
            </a:endParaRPr>
          </a:p>
          <a:p>
            <a:endParaRPr kumimoji="1" lang="en-US" altLang="ja-JP" dirty="0">
              <a:solidFill>
                <a:srgbClr val="FF0000"/>
              </a:solidFill>
              <a:latin typeface="メイリオ" panose="020B0604030504040204" pitchFamily="50" charset="-128"/>
              <a:ea typeface="メイリオ" panose="020B0604030504040204" pitchFamily="50" charset="-128"/>
            </a:endParaRPr>
          </a:p>
          <a:p>
            <a:pPr>
              <a:lnSpc>
                <a:spcPct val="150000"/>
              </a:lnSpc>
            </a:pPr>
            <a:r>
              <a:rPr kumimoji="1" lang="ja-JP" altLang="en-US" dirty="0">
                <a:solidFill>
                  <a:srgbClr val="FF0000"/>
                </a:solidFill>
                <a:latin typeface="メイリオ" panose="020B0604030504040204" pitchFamily="50" charset="-128"/>
                <a:ea typeface="メイリオ" panose="020B0604030504040204" pitchFamily="50" charset="-128"/>
              </a:rPr>
              <a:t>⑤　どうやってその事業規模にするか</a:t>
            </a:r>
            <a:endParaRPr kumimoji="1" lang="en-US" altLang="ja-JP" dirty="0">
              <a:solidFill>
                <a:srgbClr val="FF0000"/>
              </a:solidFill>
              <a:latin typeface="メイリオ" panose="020B0604030504040204" pitchFamily="50" charset="-128"/>
              <a:ea typeface="メイリオ" panose="020B0604030504040204" pitchFamily="50" charset="-128"/>
            </a:endParaRPr>
          </a:p>
          <a:p>
            <a:r>
              <a:rPr lang="ja-JP" altLang="en-US" dirty="0">
                <a:solidFill>
                  <a:srgbClr val="FF0000"/>
                </a:solidFill>
                <a:latin typeface="メイリオ" panose="020B0604030504040204" pitchFamily="50" charset="-128"/>
                <a:ea typeface="メイリオ" panose="020B0604030504040204" pitchFamily="50" charset="-128"/>
              </a:rPr>
              <a:t>３年で目指す事業規模になるために、１年目、２年目、３年目にそれぞれ何をするか、具体的に示してください</a:t>
            </a:r>
            <a:endParaRPr lang="en-US" altLang="ja-JP" dirty="0">
              <a:solidFill>
                <a:srgbClr val="FF0000"/>
              </a:solidFill>
              <a:latin typeface="メイリオ" panose="020B0604030504040204" pitchFamily="50" charset="-128"/>
              <a:ea typeface="メイリオ" panose="020B0604030504040204" pitchFamily="50" charset="-128"/>
            </a:endParaRPr>
          </a:p>
          <a:p>
            <a:r>
              <a:rPr kumimoji="1" lang="ja-JP" altLang="en-US" dirty="0">
                <a:solidFill>
                  <a:srgbClr val="FF0000"/>
                </a:solidFill>
                <a:latin typeface="メイリオ" panose="020B0604030504040204" pitchFamily="50" charset="-128"/>
                <a:ea typeface="メイリオ" panose="020B0604030504040204" pitchFamily="50" charset="-128"/>
              </a:rPr>
              <a:t>特に、</a:t>
            </a:r>
            <a:r>
              <a:rPr lang="ja-JP" altLang="en-US" dirty="0">
                <a:solidFill>
                  <a:srgbClr val="FF0000"/>
                </a:solidFill>
                <a:latin typeface="メイリオ" panose="020B0604030504040204" pitchFamily="50" charset="-128"/>
                <a:ea typeface="メイリオ" panose="020B0604030504040204" pitchFamily="50" charset="-128"/>
              </a:rPr>
              <a:t>どれだけのお客さんに、どんなアプローチをして、どれだけの売上／利益にするかについては必ず記載してください</a:t>
            </a:r>
            <a:endParaRPr lang="en-US" altLang="ja-JP" dirty="0">
              <a:solidFill>
                <a:srgbClr val="FF0000"/>
              </a:solidFill>
              <a:latin typeface="メイリオ" panose="020B0604030504040204" pitchFamily="50" charset="-128"/>
              <a:ea typeface="メイリオ" panose="020B0604030504040204" pitchFamily="50" charset="-128"/>
            </a:endParaRPr>
          </a:p>
          <a:p>
            <a:r>
              <a:rPr lang="ja-JP" altLang="en-US" dirty="0">
                <a:solidFill>
                  <a:srgbClr val="FF0000"/>
                </a:solidFill>
                <a:latin typeface="メイリオ" panose="020B0604030504040204" pitchFamily="50" charset="-128"/>
                <a:ea typeface="メイリオ" panose="020B0604030504040204" pitchFamily="50" charset="-128"/>
              </a:rPr>
              <a:t>顧客の獲得から、商品価値の増大、顧客との関係性づくりなど</a:t>
            </a:r>
            <a:endParaRPr lang="en-US" altLang="ja-JP"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785618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88BFFC-FD74-AEA1-D2B8-EDA57BA72CAB}"/>
              </a:ext>
            </a:extLst>
          </p:cNvPr>
          <p:cNvSpPr>
            <a:spLocks noGrp="1"/>
          </p:cNvSpPr>
          <p:nvPr>
            <p:ph type="title"/>
          </p:nvPr>
        </p:nvSpPr>
        <p:spPr>
          <a:xfrm>
            <a:off x="686666" y="365760"/>
            <a:ext cx="8543925" cy="651469"/>
          </a:xfrm>
        </p:spPr>
        <p:txBody>
          <a:bodyPr>
            <a:normAutofit/>
          </a:bodyPr>
          <a:lstStyle/>
          <a:p>
            <a:r>
              <a:rPr lang="ja-JP" altLang="en-US" sz="2800" b="1" dirty="0">
                <a:solidFill>
                  <a:schemeClr val="accent6">
                    <a:lumMod val="50000"/>
                  </a:schemeClr>
                </a:solidFill>
                <a:latin typeface="メイリオ" panose="020B0604030504040204" pitchFamily="50" charset="-128"/>
                <a:ea typeface="メイリオ" panose="020B0604030504040204" pitchFamily="50" charset="-128"/>
              </a:rPr>
              <a:t>売れるか：市場性</a:t>
            </a:r>
            <a:endParaRPr kumimoji="1" lang="ja-JP" altLang="en-US" sz="2800" b="1" dirty="0">
              <a:solidFill>
                <a:schemeClr val="accent6">
                  <a:lumMod val="50000"/>
                </a:schemeClr>
              </a:solidFill>
              <a:latin typeface="メイリオ" panose="020B0604030504040204" pitchFamily="50" charset="-128"/>
              <a:ea typeface="メイリオ" panose="020B0604030504040204" pitchFamily="50" charset="-128"/>
            </a:endParaRPr>
          </a:p>
        </p:txBody>
      </p:sp>
      <p:sp>
        <p:nvSpPr>
          <p:cNvPr id="6" name="直角三角形 5">
            <a:extLst>
              <a:ext uri="{FF2B5EF4-FFF2-40B4-BE49-F238E27FC236}">
                <a16:creationId xmlns:a16="http://schemas.microsoft.com/office/drawing/2014/main" id="{50D5CD44-64F5-B4C4-1A53-4CFA5F2D2839}"/>
              </a:ext>
            </a:extLst>
          </p:cNvPr>
          <p:cNvSpPr/>
          <p:nvPr/>
        </p:nvSpPr>
        <p:spPr bwMode="auto">
          <a:xfrm rot="10800000" flipH="1">
            <a:off x="0" y="-7938"/>
            <a:ext cx="1027134" cy="1025166"/>
          </a:xfrm>
          <a:prstGeom prst="r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anchor="ctr"/>
          <a:lstStyle/>
          <a:p>
            <a:pPr algn="ctr">
              <a:defRPr/>
            </a:pPr>
            <a:endParaRPr lang="en-US" altLang="ja-JP" sz="1200" b="1" dirty="0">
              <a:solidFill>
                <a:schemeClr val="accent6"/>
              </a:solidFill>
              <a:latin typeface="メイリオ" panose="020B0604030504040204" pitchFamily="50" charset="-128"/>
              <a:ea typeface="メイリオ" panose="020B0604030504040204" pitchFamily="50" charset="-128"/>
            </a:endParaRPr>
          </a:p>
        </p:txBody>
      </p:sp>
      <p:sp>
        <p:nvSpPr>
          <p:cNvPr id="7" name="四角形: 角を丸くする 4">
            <a:extLst>
              <a:ext uri="{FF2B5EF4-FFF2-40B4-BE49-F238E27FC236}">
                <a16:creationId xmlns:a16="http://schemas.microsoft.com/office/drawing/2014/main" id="{D26E0217-A21E-31F6-1648-1B1FAAEC1358}"/>
              </a:ext>
            </a:extLst>
          </p:cNvPr>
          <p:cNvSpPr/>
          <p:nvPr/>
        </p:nvSpPr>
        <p:spPr>
          <a:xfrm>
            <a:off x="511629" y="1017228"/>
            <a:ext cx="9133114" cy="5475011"/>
          </a:xfrm>
          <a:prstGeom prst="roundRect">
            <a:avLst>
              <a:gd name="adj" fmla="val 2525"/>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rgbClr val="FF0000"/>
                </a:solidFill>
                <a:latin typeface="メイリオ" panose="020B0604030504040204" pitchFamily="50" charset="-128"/>
                <a:ea typeface="メイリオ" panose="020B0604030504040204" pitchFamily="50" charset="-128"/>
              </a:rPr>
              <a:t>①　商品が売れる！と言える根拠</a:t>
            </a:r>
            <a:br>
              <a:rPr kumimoji="1" lang="en-US" altLang="ja-JP" dirty="0">
                <a:solidFill>
                  <a:srgbClr val="FF0000"/>
                </a:solidFill>
                <a:latin typeface="メイリオ" panose="020B0604030504040204" pitchFamily="50" charset="-128"/>
                <a:ea typeface="メイリオ" panose="020B0604030504040204" pitchFamily="50" charset="-128"/>
              </a:rPr>
            </a:br>
            <a:r>
              <a:rPr kumimoji="1" lang="ja-JP" altLang="en-US" dirty="0">
                <a:solidFill>
                  <a:srgbClr val="FF0000"/>
                </a:solidFill>
                <a:latin typeface="メイリオ" panose="020B0604030504040204" pitchFamily="50" charset="-128"/>
                <a:ea typeface="メイリオ" panose="020B0604030504040204" pitchFamily="50" charset="-128"/>
              </a:rPr>
              <a:t>世の中の動きや、消費者の考え方を踏まえて</a:t>
            </a:r>
            <a:br>
              <a:rPr kumimoji="1" lang="en-US" altLang="ja-JP" dirty="0">
                <a:solidFill>
                  <a:srgbClr val="FF0000"/>
                </a:solidFill>
                <a:latin typeface="メイリオ" panose="020B0604030504040204" pitchFamily="50" charset="-128"/>
                <a:ea typeface="メイリオ" panose="020B0604030504040204" pitchFamily="50" charset="-128"/>
              </a:rPr>
            </a:br>
            <a:r>
              <a:rPr kumimoji="1" lang="ja-JP" altLang="en-US" dirty="0">
                <a:solidFill>
                  <a:srgbClr val="FF0000"/>
                </a:solidFill>
                <a:latin typeface="メイリオ" panose="020B0604030504040204" pitchFamily="50" charset="-128"/>
                <a:ea typeface="メイリオ" panose="020B0604030504040204" pitchFamily="50" charset="-128"/>
              </a:rPr>
              <a:t>あなたの商品が売れるという根拠を示してください</a:t>
            </a:r>
            <a:endParaRPr kumimoji="1" lang="en-US" altLang="ja-JP" dirty="0">
              <a:solidFill>
                <a:srgbClr val="FF0000"/>
              </a:solidFill>
              <a:latin typeface="メイリオ" panose="020B0604030504040204" pitchFamily="50" charset="-128"/>
              <a:ea typeface="メイリオ" panose="020B0604030504040204" pitchFamily="50" charset="-128"/>
            </a:endParaRPr>
          </a:p>
          <a:p>
            <a:r>
              <a:rPr kumimoji="1" lang="ja-JP" altLang="en-US" dirty="0">
                <a:solidFill>
                  <a:srgbClr val="FF0000"/>
                </a:solidFill>
                <a:latin typeface="メイリオ" panose="020B0604030504040204" pitchFamily="50" charset="-128"/>
                <a:ea typeface="メイリオ" panose="020B0604030504040204" pitchFamily="50" charset="-128"/>
              </a:rPr>
              <a:t>対象とする市場の規模についても言及してください</a:t>
            </a:r>
            <a:endParaRPr kumimoji="1" lang="en-US" altLang="ja-JP" dirty="0">
              <a:solidFill>
                <a:srgbClr val="FF0000"/>
              </a:solidFill>
              <a:latin typeface="メイリオ" panose="020B0604030504040204" pitchFamily="50" charset="-128"/>
              <a:ea typeface="メイリオ" panose="020B0604030504040204" pitchFamily="50" charset="-128"/>
            </a:endParaRPr>
          </a:p>
          <a:p>
            <a:endParaRPr kumimoji="1" lang="en-US" altLang="ja-JP" dirty="0">
              <a:solidFill>
                <a:srgbClr val="FF0000"/>
              </a:solidFill>
              <a:latin typeface="メイリオ" panose="020B0604030504040204" pitchFamily="50" charset="-128"/>
              <a:ea typeface="メイリオ" panose="020B0604030504040204" pitchFamily="50" charset="-128"/>
            </a:endParaRPr>
          </a:p>
          <a:p>
            <a:pPr>
              <a:lnSpc>
                <a:spcPct val="150000"/>
              </a:lnSpc>
            </a:pPr>
            <a:r>
              <a:rPr kumimoji="1" lang="ja-JP" altLang="en-US" dirty="0">
                <a:solidFill>
                  <a:srgbClr val="FF0000"/>
                </a:solidFill>
                <a:latin typeface="メイリオ" panose="020B0604030504040204" pitchFamily="50" charset="-128"/>
                <a:ea typeface="メイリオ" panose="020B0604030504040204" pitchFamily="50" charset="-128"/>
              </a:rPr>
              <a:t>②　事業が伸びる！と言える根拠</a:t>
            </a:r>
            <a:endParaRPr kumimoji="1" lang="en-US" altLang="ja-JP" dirty="0">
              <a:solidFill>
                <a:srgbClr val="FF0000"/>
              </a:solidFill>
              <a:latin typeface="メイリオ" panose="020B0604030504040204" pitchFamily="50" charset="-128"/>
              <a:ea typeface="メイリオ" panose="020B0604030504040204" pitchFamily="50" charset="-128"/>
            </a:endParaRPr>
          </a:p>
          <a:p>
            <a:r>
              <a:rPr kumimoji="1" lang="ja-JP" altLang="en-US" dirty="0">
                <a:solidFill>
                  <a:srgbClr val="FF0000"/>
                </a:solidFill>
                <a:latin typeface="メイリオ" panose="020B0604030504040204" pitchFamily="50" charset="-128"/>
                <a:ea typeface="メイリオ" panose="020B0604030504040204" pitchFamily="50" charset="-128"/>
              </a:rPr>
              <a:t>あなたの商品には最大限どれくらいのお客さんがいて、</a:t>
            </a:r>
            <a:br>
              <a:rPr kumimoji="1" lang="en-US" altLang="ja-JP" dirty="0">
                <a:solidFill>
                  <a:srgbClr val="FF0000"/>
                </a:solidFill>
                <a:latin typeface="メイリオ" panose="020B0604030504040204" pitchFamily="50" charset="-128"/>
                <a:ea typeface="メイリオ" panose="020B0604030504040204" pitchFamily="50" charset="-128"/>
              </a:rPr>
            </a:br>
            <a:r>
              <a:rPr lang="ja-JP" altLang="en-US" dirty="0">
                <a:solidFill>
                  <a:srgbClr val="FF0000"/>
                </a:solidFill>
                <a:latin typeface="メイリオ" panose="020B0604030504040204" pitchFamily="50" charset="-128"/>
                <a:ea typeface="メイリオ" panose="020B0604030504040204" pitchFamily="50" charset="-128"/>
              </a:rPr>
              <a:t>そのうちどれくらいを自分は占められるか、数字で示してください</a:t>
            </a:r>
            <a:endParaRPr lang="en-US" altLang="ja-JP"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4540576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88BFFC-FD74-AEA1-D2B8-EDA57BA72CAB}"/>
              </a:ext>
            </a:extLst>
          </p:cNvPr>
          <p:cNvSpPr>
            <a:spLocks noGrp="1"/>
          </p:cNvSpPr>
          <p:nvPr>
            <p:ph type="title"/>
          </p:nvPr>
        </p:nvSpPr>
        <p:spPr>
          <a:xfrm>
            <a:off x="686666" y="365760"/>
            <a:ext cx="8543925" cy="651469"/>
          </a:xfrm>
        </p:spPr>
        <p:txBody>
          <a:bodyPr>
            <a:normAutofit/>
          </a:bodyPr>
          <a:lstStyle/>
          <a:p>
            <a:r>
              <a:rPr lang="ja-JP" altLang="en-US" sz="2800" b="1" dirty="0">
                <a:solidFill>
                  <a:schemeClr val="accent6">
                    <a:lumMod val="50000"/>
                  </a:schemeClr>
                </a:solidFill>
                <a:latin typeface="メイリオ" panose="020B0604030504040204" pitchFamily="50" charset="-128"/>
                <a:ea typeface="メイリオ" panose="020B0604030504040204" pitchFamily="50" charset="-128"/>
              </a:rPr>
              <a:t>勝てるか：優位性</a:t>
            </a:r>
            <a:endParaRPr kumimoji="1" lang="ja-JP" altLang="en-US" sz="2800" b="1" dirty="0">
              <a:solidFill>
                <a:schemeClr val="accent6">
                  <a:lumMod val="50000"/>
                </a:schemeClr>
              </a:solidFill>
              <a:latin typeface="メイリオ" panose="020B0604030504040204" pitchFamily="50" charset="-128"/>
              <a:ea typeface="メイリオ" panose="020B0604030504040204" pitchFamily="50" charset="-128"/>
            </a:endParaRPr>
          </a:p>
        </p:txBody>
      </p:sp>
      <p:sp>
        <p:nvSpPr>
          <p:cNvPr id="6" name="直角三角形 5">
            <a:extLst>
              <a:ext uri="{FF2B5EF4-FFF2-40B4-BE49-F238E27FC236}">
                <a16:creationId xmlns:a16="http://schemas.microsoft.com/office/drawing/2014/main" id="{50D5CD44-64F5-B4C4-1A53-4CFA5F2D2839}"/>
              </a:ext>
            </a:extLst>
          </p:cNvPr>
          <p:cNvSpPr/>
          <p:nvPr/>
        </p:nvSpPr>
        <p:spPr bwMode="auto">
          <a:xfrm rot="10800000" flipH="1">
            <a:off x="0" y="-7938"/>
            <a:ext cx="1027134" cy="1025166"/>
          </a:xfrm>
          <a:prstGeom prst="r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anchor="ctr"/>
          <a:lstStyle/>
          <a:p>
            <a:pPr algn="ctr">
              <a:defRPr/>
            </a:pPr>
            <a:endParaRPr lang="en-US" altLang="ja-JP" sz="1200" b="1" dirty="0">
              <a:solidFill>
                <a:schemeClr val="accent6"/>
              </a:solidFill>
              <a:latin typeface="メイリオ" panose="020B0604030504040204" pitchFamily="50" charset="-128"/>
              <a:ea typeface="メイリオ" panose="020B0604030504040204" pitchFamily="50" charset="-128"/>
            </a:endParaRPr>
          </a:p>
        </p:txBody>
      </p:sp>
      <p:sp>
        <p:nvSpPr>
          <p:cNvPr id="7" name="四角形: 角を丸くする 4">
            <a:extLst>
              <a:ext uri="{FF2B5EF4-FFF2-40B4-BE49-F238E27FC236}">
                <a16:creationId xmlns:a16="http://schemas.microsoft.com/office/drawing/2014/main" id="{D26E0217-A21E-31F6-1648-1B1FAAEC1358}"/>
              </a:ext>
            </a:extLst>
          </p:cNvPr>
          <p:cNvSpPr/>
          <p:nvPr/>
        </p:nvSpPr>
        <p:spPr>
          <a:xfrm>
            <a:off x="511629" y="1017228"/>
            <a:ext cx="9133114" cy="5475011"/>
          </a:xfrm>
          <a:prstGeom prst="roundRect">
            <a:avLst>
              <a:gd name="adj" fmla="val 2525"/>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dirty="0">
                <a:solidFill>
                  <a:srgbClr val="FF0000"/>
                </a:solidFill>
                <a:latin typeface="メイリオ" panose="020B0604030504040204" pitchFamily="50" charset="-128"/>
                <a:ea typeface="メイリオ" panose="020B0604030504040204" pitchFamily="50" charset="-128"/>
              </a:rPr>
              <a:t>①　競争相手に勝てる！と言えるか</a:t>
            </a:r>
            <a:endParaRPr kumimoji="1" lang="en-US" altLang="ja-JP" dirty="0">
              <a:solidFill>
                <a:srgbClr val="FF0000"/>
              </a:solidFill>
              <a:latin typeface="メイリオ" panose="020B0604030504040204" pitchFamily="50" charset="-128"/>
              <a:ea typeface="メイリオ" panose="020B0604030504040204" pitchFamily="50" charset="-128"/>
            </a:endParaRPr>
          </a:p>
          <a:p>
            <a:r>
              <a:rPr kumimoji="1" lang="ja-JP" altLang="en-US" dirty="0">
                <a:solidFill>
                  <a:srgbClr val="FF0000"/>
                </a:solidFill>
                <a:latin typeface="メイリオ" panose="020B0604030504040204" pitchFamily="50" charset="-128"/>
                <a:ea typeface="メイリオ" panose="020B0604030504040204" pitchFamily="50" charset="-128"/>
              </a:rPr>
              <a:t>あなたがこれから取り組み事業に関して、</a:t>
            </a:r>
            <a:br>
              <a:rPr kumimoji="1" lang="en-US" altLang="ja-JP" dirty="0">
                <a:solidFill>
                  <a:srgbClr val="FF0000"/>
                </a:solidFill>
                <a:latin typeface="メイリオ" panose="020B0604030504040204" pitchFamily="50" charset="-128"/>
                <a:ea typeface="メイリオ" panose="020B0604030504040204" pitchFamily="50" charset="-128"/>
              </a:rPr>
            </a:br>
            <a:r>
              <a:rPr lang="ja-JP" altLang="en-US" dirty="0">
                <a:solidFill>
                  <a:srgbClr val="FF0000"/>
                </a:solidFill>
                <a:latin typeface="メイリオ" panose="020B0604030504040204" pitchFamily="50" charset="-128"/>
                <a:ea typeface="メイリオ" panose="020B0604030504040204" pitchFamily="50" charset="-128"/>
              </a:rPr>
              <a:t>これまでに蓄積したスキル、自分の事業を支援してくれる人やネットワーク、</a:t>
            </a:r>
            <a:br>
              <a:rPr lang="en-US" altLang="ja-JP" dirty="0">
                <a:solidFill>
                  <a:srgbClr val="FF0000"/>
                </a:solidFill>
                <a:latin typeface="メイリオ" panose="020B0604030504040204" pitchFamily="50" charset="-128"/>
                <a:ea typeface="メイリオ" panose="020B0604030504040204" pitchFamily="50" charset="-128"/>
              </a:rPr>
            </a:br>
            <a:r>
              <a:rPr lang="ja-JP" altLang="en-US" dirty="0">
                <a:solidFill>
                  <a:srgbClr val="FF0000"/>
                </a:solidFill>
                <a:latin typeface="メイリオ" panose="020B0604030504040204" pitchFamily="50" charset="-128"/>
                <a:ea typeface="メイリオ" panose="020B0604030504040204" pitchFamily="50" charset="-128"/>
              </a:rPr>
              <a:t>事業経営の経験など、あなたが強みだと考えること、</a:t>
            </a:r>
            <a:br>
              <a:rPr lang="en-US" altLang="ja-JP" dirty="0">
                <a:solidFill>
                  <a:srgbClr val="FF0000"/>
                </a:solidFill>
                <a:latin typeface="メイリオ" panose="020B0604030504040204" pitchFamily="50" charset="-128"/>
                <a:ea typeface="メイリオ" panose="020B0604030504040204" pitchFamily="50" charset="-128"/>
              </a:rPr>
            </a:br>
            <a:r>
              <a:rPr lang="ja-JP" altLang="en-US" dirty="0">
                <a:solidFill>
                  <a:srgbClr val="FF0000"/>
                </a:solidFill>
                <a:latin typeface="メイリオ" panose="020B0604030504040204" pitchFamily="50" charset="-128"/>
                <a:ea typeface="メイリオ" panose="020B0604030504040204" pitchFamily="50" charset="-128"/>
              </a:rPr>
              <a:t>それがどれくらい強みとなると考えるかを示してください。</a:t>
            </a:r>
            <a:endParaRPr lang="en-US" altLang="ja-JP"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4688125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88BFFC-FD74-AEA1-D2B8-EDA57BA72CAB}"/>
              </a:ext>
            </a:extLst>
          </p:cNvPr>
          <p:cNvSpPr>
            <a:spLocks noGrp="1"/>
          </p:cNvSpPr>
          <p:nvPr>
            <p:ph type="title"/>
          </p:nvPr>
        </p:nvSpPr>
        <p:spPr>
          <a:xfrm>
            <a:off x="686666" y="231820"/>
            <a:ext cx="9152793" cy="785408"/>
          </a:xfrm>
        </p:spPr>
        <p:txBody>
          <a:bodyPr>
            <a:normAutofit/>
          </a:bodyPr>
          <a:lstStyle/>
          <a:p>
            <a:r>
              <a:rPr lang="ja-JP" altLang="en-US" sz="2800" b="1" dirty="0">
                <a:solidFill>
                  <a:schemeClr val="accent6">
                    <a:lumMod val="50000"/>
                  </a:schemeClr>
                </a:solidFill>
                <a:latin typeface="メイリオ" panose="020B0604030504040204" pitchFamily="50" charset="-128"/>
                <a:ea typeface="メイリオ" panose="020B0604030504040204" pitchFamily="50" charset="-128"/>
              </a:rPr>
              <a:t>なぜ西粟倉村が支援する必要があるのか：地域への価値</a:t>
            </a:r>
            <a:endParaRPr kumimoji="1" lang="ja-JP" altLang="en-US" sz="2800" b="1" dirty="0">
              <a:solidFill>
                <a:schemeClr val="accent6">
                  <a:lumMod val="50000"/>
                </a:schemeClr>
              </a:solidFill>
              <a:latin typeface="メイリオ" panose="020B0604030504040204" pitchFamily="50" charset="-128"/>
              <a:ea typeface="メイリオ" panose="020B0604030504040204" pitchFamily="50" charset="-128"/>
            </a:endParaRPr>
          </a:p>
        </p:txBody>
      </p:sp>
      <p:sp>
        <p:nvSpPr>
          <p:cNvPr id="6" name="直角三角形 5">
            <a:extLst>
              <a:ext uri="{FF2B5EF4-FFF2-40B4-BE49-F238E27FC236}">
                <a16:creationId xmlns:a16="http://schemas.microsoft.com/office/drawing/2014/main" id="{50D5CD44-64F5-B4C4-1A53-4CFA5F2D2839}"/>
              </a:ext>
            </a:extLst>
          </p:cNvPr>
          <p:cNvSpPr/>
          <p:nvPr/>
        </p:nvSpPr>
        <p:spPr bwMode="auto">
          <a:xfrm rot="10800000" flipH="1">
            <a:off x="0" y="-7938"/>
            <a:ext cx="1027134" cy="1025166"/>
          </a:xfrm>
          <a:prstGeom prst="r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anchor="ctr"/>
          <a:lstStyle/>
          <a:p>
            <a:pPr algn="ctr">
              <a:defRPr/>
            </a:pPr>
            <a:endParaRPr lang="en-US" altLang="ja-JP" sz="1200" b="1" dirty="0">
              <a:solidFill>
                <a:schemeClr val="accent6"/>
              </a:solidFill>
              <a:latin typeface="メイリオ" panose="020B0604030504040204" pitchFamily="50" charset="-128"/>
              <a:ea typeface="メイリオ" panose="020B0604030504040204" pitchFamily="50" charset="-128"/>
            </a:endParaRPr>
          </a:p>
        </p:txBody>
      </p:sp>
      <p:sp>
        <p:nvSpPr>
          <p:cNvPr id="7" name="四角形: 角を丸くする 4">
            <a:extLst>
              <a:ext uri="{FF2B5EF4-FFF2-40B4-BE49-F238E27FC236}">
                <a16:creationId xmlns:a16="http://schemas.microsoft.com/office/drawing/2014/main" id="{D26E0217-A21E-31F6-1648-1B1FAAEC1358}"/>
              </a:ext>
            </a:extLst>
          </p:cNvPr>
          <p:cNvSpPr/>
          <p:nvPr/>
        </p:nvSpPr>
        <p:spPr>
          <a:xfrm>
            <a:off x="511629" y="1017228"/>
            <a:ext cx="9133114" cy="5475011"/>
          </a:xfrm>
          <a:prstGeom prst="roundRect">
            <a:avLst>
              <a:gd name="adj" fmla="val 2525"/>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dirty="0">
                <a:solidFill>
                  <a:srgbClr val="FF0000"/>
                </a:solidFill>
                <a:latin typeface="メイリオ" panose="020B0604030504040204" pitchFamily="50" charset="-128"/>
                <a:ea typeface="メイリオ" panose="020B0604030504040204" pitchFamily="50" charset="-128"/>
              </a:rPr>
              <a:t>①　この村で取り組む意味</a:t>
            </a:r>
            <a:br>
              <a:rPr kumimoji="1" lang="en-US" altLang="ja-JP" dirty="0">
                <a:solidFill>
                  <a:srgbClr val="FF0000"/>
                </a:solidFill>
                <a:latin typeface="メイリオ" panose="020B0604030504040204" pitchFamily="50" charset="-128"/>
                <a:ea typeface="メイリオ" panose="020B0604030504040204" pitchFamily="50" charset="-128"/>
              </a:rPr>
            </a:br>
            <a:r>
              <a:rPr kumimoji="1" lang="ja-JP" altLang="en-US" dirty="0">
                <a:solidFill>
                  <a:srgbClr val="FF0000"/>
                </a:solidFill>
                <a:latin typeface="メイリオ" panose="020B0604030504040204" pitchFamily="50" charset="-128"/>
                <a:ea typeface="メイリオ" panose="020B0604030504040204" pitchFamily="50" charset="-128"/>
              </a:rPr>
              <a:t>あなたは、なぜ他のどこでもなく西粟倉村で事業に取り組むのか、</a:t>
            </a:r>
            <a:endParaRPr kumimoji="1" lang="en-US" altLang="ja-JP" dirty="0">
              <a:solidFill>
                <a:srgbClr val="FF0000"/>
              </a:solidFill>
              <a:latin typeface="メイリオ" panose="020B0604030504040204" pitchFamily="50" charset="-128"/>
              <a:ea typeface="メイリオ" panose="020B0604030504040204" pitchFamily="50" charset="-128"/>
            </a:endParaRPr>
          </a:p>
          <a:p>
            <a:r>
              <a:rPr kumimoji="1" lang="ja-JP" altLang="en-US" dirty="0">
                <a:solidFill>
                  <a:srgbClr val="FF0000"/>
                </a:solidFill>
                <a:latin typeface="メイリオ" panose="020B0604030504040204" pitchFamily="50" charset="-128"/>
                <a:ea typeface="メイリオ" panose="020B0604030504040204" pitchFamily="50" charset="-128"/>
              </a:rPr>
              <a:t>村のどんな資源（人、モノなど）を活用したいと考えているのか示してください</a:t>
            </a:r>
            <a:endParaRPr kumimoji="1" lang="en-US" altLang="ja-JP" dirty="0">
              <a:solidFill>
                <a:srgbClr val="FF0000"/>
              </a:solidFill>
              <a:latin typeface="メイリオ" panose="020B0604030504040204" pitchFamily="50" charset="-128"/>
              <a:ea typeface="メイリオ" panose="020B0604030504040204" pitchFamily="50" charset="-128"/>
            </a:endParaRPr>
          </a:p>
          <a:p>
            <a:endParaRPr kumimoji="1" lang="en-US" altLang="ja-JP" dirty="0">
              <a:solidFill>
                <a:srgbClr val="FF0000"/>
              </a:solidFill>
              <a:latin typeface="メイリオ" panose="020B0604030504040204" pitchFamily="50" charset="-128"/>
              <a:ea typeface="メイリオ" panose="020B0604030504040204" pitchFamily="50" charset="-128"/>
            </a:endParaRPr>
          </a:p>
          <a:p>
            <a:pPr>
              <a:lnSpc>
                <a:spcPct val="150000"/>
              </a:lnSpc>
            </a:pPr>
            <a:r>
              <a:rPr kumimoji="1" lang="ja-JP" altLang="en-US" dirty="0">
                <a:solidFill>
                  <a:srgbClr val="FF0000"/>
                </a:solidFill>
                <a:latin typeface="メイリオ" panose="020B0604030504040204" pitchFamily="50" charset="-128"/>
                <a:ea typeface="メイリオ" panose="020B0604030504040204" pitchFamily="50" charset="-128"/>
              </a:rPr>
              <a:t>②　村が支援をする価値</a:t>
            </a:r>
            <a:br>
              <a:rPr kumimoji="1" lang="en-US" altLang="ja-JP" dirty="0">
                <a:solidFill>
                  <a:srgbClr val="FF0000"/>
                </a:solidFill>
                <a:latin typeface="メイリオ" panose="020B0604030504040204" pitchFamily="50" charset="-128"/>
                <a:ea typeface="メイリオ" panose="020B0604030504040204" pitchFamily="50" charset="-128"/>
              </a:rPr>
            </a:br>
            <a:r>
              <a:rPr kumimoji="1" lang="ja-JP" altLang="en-US" dirty="0">
                <a:solidFill>
                  <a:srgbClr val="FF0000"/>
                </a:solidFill>
                <a:latin typeface="メイリオ" panose="020B0604030504040204" pitchFamily="50" charset="-128"/>
                <a:ea typeface="メイリオ" panose="020B0604030504040204" pitchFamily="50" charset="-128"/>
              </a:rPr>
              <a:t>あなたの事業を村が支援することで、村にどのような価値が生まれるかを</a:t>
            </a:r>
            <a:endParaRPr kumimoji="1" lang="en-US" altLang="ja-JP" dirty="0">
              <a:solidFill>
                <a:srgbClr val="FF0000"/>
              </a:solidFill>
              <a:latin typeface="メイリオ" panose="020B0604030504040204" pitchFamily="50" charset="-128"/>
              <a:ea typeface="メイリオ" panose="020B0604030504040204" pitchFamily="50" charset="-128"/>
            </a:endParaRPr>
          </a:p>
          <a:p>
            <a:r>
              <a:rPr kumimoji="1" lang="ja-JP" altLang="en-US" dirty="0">
                <a:solidFill>
                  <a:srgbClr val="FF0000"/>
                </a:solidFill>
                <a:latin typeface="メイリオ" panose="020B0604030504040204" pitchFamily="50" charset="-128"/>
                <a:ea typeface="メイリオ" panose="020B0604030504040204" pitchFamily="50" charset="-128"/>
              </a:rPr>
              <a:t>あなたの観点で示してください</a:t>
            </a:r>
            <a:endParaRPr kumimoji="1" lang="en-US" altLang="ja-JP" dirty="0">
              <a:solidFill>
                <a:srgbClr val="FF0000"/>
              </a:solidFill>
              <a:latin typeface="メイリオ" panose="020B0604030504040204" pitchFamily="50" charset="-128"/>
              <a:ea typeface="メイリオ" panose="020B0604030504040204" pitchFamily="50" charset="-128"/>
            </a:endParaRPr>
          </a:p>
          <a:p>
            <a:br>
              <a:rPr kumimoji="1" lang="en-US" altLang="ja-JP" dirty="0">
                <a:solidFill>
                  <a:srgbClr val="FF0000"/>
                </a:solidFill>
                <a:latin typeface="メイリオ" panose="020B0604030504040204" pitchFamily="50" charset="-128"/>
                <a:ea typeface="メイリオ" panose="020B0604030504040204" pitchFamily="50" charset="-128"/>
              </a:rPr>
            </a:br>
            <a:r>
              <a:rPr kumimoji="1" lang="ja-JP" altLang="en-US" dirty="0">
                <a:solidFill>
                  <a:srgbClr val="FF0000"/>
                </a:solidFill>
                <a:latin typeface="メイリオ" panose="020B0604030504040204" pitchFamily="50" charset="-128"/>
                <a:ea typeface="メイリオ" panose="020B0604030504040204" pitchFamily="50" charset="-128"/>
              </a:rPr>
              <a:t>（例）村の○○の課題が解決できる</a:t>
            </a:r>
            <a:br>
              <a:rPr kumimoji="1" lang="en-US" altLang="ja-JP" dirty="0">
                <a:solidFill>
                  <a:srgbClr val="FF0000"/>
                </a:solidFill>
                <a:latin typeface="メイリオ" panose="020B0604030504040204" pitchFamily="50" charset="-128"/>
                <a:ea typeface="メイリオ" panose="020B0604030504040204" pitchFamily="50" charset="-128"/>
              </a:rPr>
            </a:br>
            <a:r>
              <a:rPr kumimoji="1" lang="ja-JP" altLang="en-US" dirty="0">
                <a:solidFill>
                  <a:srgbClr val="FF0000"/>
                </a:solidFill>
                <a:latin typeface="メイリオ" panose="020B0604030504040204" pitchFamily="50" charset="-128"/>
                <a:ea typeface="メイリオ" panose="020B0604030504040204" pitchFamily="50" charset="-128"/>
              </a:rPr>
              <a:t>　　　村で○○認定度の雇用が生まれる</a:t>
            </a:r>
            <a:endParaRPr kumimoji="1" lang="en-US" altLang="ja-JP" dirty="0">
              <a:solidFill>
                <a:srgbClr val="FF0000"/>
              </a:solidFill>
              <a:latin typeface="メイリオ" panose="020B0604030504040204" pitchFamily="50" charset="-128"/>
              <a:ea typeface="メイリオ" panose="020B0604030504040204" pitchFamily="50" charset="-128"/>
            </a:endParaRPr>
          </a:p>
          <a:p>
            <a:r>
              <a:rPr kumimoji="1" lang="ja-JP" altLang="en-US" dirty="0">
                <a:solidFill>
                  <a:srgbClr val="FF0000"/>
                </a:solidFill>
                <a:latin typeface="メイリオ" panose="020B0604030504040204" pitchFamily="50" charset="-128"/>
                <a:ea typeface="メイリオ" panose="020B0604030504040204" pitchFamily="50" charset="-128"/>
              </a:rPr>
              <a:t>　　　村に新たに○○の機会が生まれる</a:t>
            </a:r>
            <a:endParaRPr kumimoji="1" lang="en-US" altLang="ja-JP"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9536763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88BFFC-FD74-AEA1-D2B8-EDA57BA72CAB}"/>
              </a:ext>
            </a:extLst>
          </p:cNvPr>
          <p:cNvSpPr>
            <a:spLocks noGrp="1"/>
          </p:cNvSpPr>
          <p:nvPr>
            <p:ph type="title"/>
          </p:nvPr>
        </p:nvSpPr>
        <p:spPr>
          <a:xfrm>
            <a:off x="686666" y="365760"/>
            <a:ext cx="8543925" cy="651469"/>
          </a:xfrm>
        </p:spPr>
        <p:txBody>
          <a:bodyPr>
            <a:normAutofit/>
          </a:bodyPr>
          <a:lstStyle/>
          <a:p>
            <a:r>
              <a:rPr lang="ja-JP" altLang="en-US" sz="2800" b="1" dirty="0">
                <a:solidFill>
                  <a:schemeClr val="accent6">
                    <a:lumMod val="50000"/>
                  </a:schemeClr>
                </a:solidFill>
                <a:latin typeface="メイリオ" panose="020B0604030504040204" pitchFamily="50" charset="-128"/>
                <a:ea typeface="メイリオ" panose="020B0604030504040204" pitchFamily="50" charset="-128"/>
              </a:rPr>
              <a:t>決意</a:t>
            </a:r>
            <a:endParaRPr kumimoji="1" lang="ja-JP" altLang="en-US" sz="2800" b="1" dirty="0">
              <a:solidFill>
                <a:schemeClr val="accent6">
                  <a:lumMod val="50000"/>
                </a:schemeClr>
              </a:solidFill>
              <a:latin typeface="メイリオ" panose="020B0604030504040204" pitchFamily="50" charset="-128"/>
              <a:ea typeface="メイリオ" panose="020B0604030504040204" pitchFamily="50" charset="-128"/>
            </a:endParaRPr>
          </a:p>
        </p:txBody>
      </p:sp>
      <p:sp>
        <p:nvSpPr>
          <p:cNvPr id="6" name="直角三角形 5">
            <a:extLst>
              <a:ext uri="{FF2B5EF4-FFF2-40B4-BE49-F238E27FC236}">
                <a16:creationId xmlns:a16="http://schemas.microsoft.com/office/drawing/2014/main" id="{50D5CD44-64F5-B4C4-1A53-4CFA5F2D2839}"/>
              </a:ext>
            </a:extLst>
          </p:cNvPr>
          <p:cNvSpPr/>
          <p:nvPr/>
        </p:nvSpPr>
        <p:spPr bwMode="auto">
          <a:xfrm rot="10800000" flipH="1">
            <a:off x="0" y="-7938"/>
            <a:ext cx="1027134" cy="1025166"/>
          </a:xfrm>
          <a:prstGeom prst="r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anchor="ctr"/>
          <a:lstStyle/>
          <a:p>
            <a:pPr algn="ctr">
              <a:defRPr/>
            </a:pPr>
            <a:endParaRPr lang="en-US" altLang="ja-JP" sz="1200" b="1" dirty="0">
              <a:solidFill>
                <a:schemeClr val="accent6"/>
              </a:solidFill>
              <a:latin typeface="メイリオ" panose="020B0604030504040204" pitchFamily="50" charset="-128"/>
              <a:ea typeface="メイリオ" panose="020B0604030504040204" pitchFamily="50" charset="-128"/>
            </a:endParaRPr>
          </a:p>
        </p:txBody>
      </p:sp>
      <p:sp>
        <p:nvSpPr>
          <p:cNvPr id="7" name="四角形: 角を丸くする 4">
            <a:extLst>
              <a:ext uri="{FF2B5EF4-FFF2-40B4-BE49-F238E27FC236}">
                <a16:creationId xmlns:a16="http://schemas.microsoft.com/office/drawing/2014/main" id="{D26E0217-A21E-31F6-1648-1B1FAAEC1358}"/>
              </a:ext>
            </a:extLst>
          </p:cNvPr>
          <p:cNvSpPr/>
          <p:nvPr/>
        </p:nvSpPr>
        <p:spPr>
          <a:xfrm>
            <a:off x="511629" y="1017228"/>
            <a:ext cx="9133114" cy="5475011"/>
          </a:xfrm>
          <a:prstGeom prst="roundRect">
            <a:avLst>
              <a:gd name="adj" fmla="val 2525"/>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rgbClr val="FF0000"/>
                </a:solidFill>
                <a:latin typeface="メイリオ" panose="020B0604030504040204" pitchFamily="50" charset="-128"/>
                <a:ea typeface="メイリオ" panose="020B0604030504040204" pitchFamily="50" charset="-128"/>
              </a:rPr>
              <a:t>あなたが事業に取り組む決意をひとことで！</a:t>
            </a:r>
            <a:endParaRPr kumimoji="1" lang="ja-JP" altLang="en-US"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31024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正方形/長方形 30">
            <a:extLst>
              <a:ext uri="{FF2B5EF4-FFF2-40B4-BE49-F238E27FC236}">
                <a16:creationId xmlns:a16="http://schemas.microsoft.com/office/drawing/2014/main" id="{0844FB50-BE15-4A58-9863-83829DF74961}"/>
              </a:ext>
            </a:extLst>
          </p:cNvPr>
          <p:cNvSpPr/>
          <p:nvPr/>
        </p:nvSpPr>
        <p:spPr bwMode="auto">
          <a:xfrm>
            <a:off x="419101" y="1"/>
            <a:ext cx="492125" cy="4794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3200" dirty="0">
                <a:solidFill>
                  <a:schemeClr val="accent6"/>
                </a:solidFill>
                <a:latin typeface="メイリオ" panose="020B0604030504040204" pitchFamily="50" charset="-128"/>
                <a:ea typeface="メイリオ" panose="020B0604030504040204" pitchFamily="50" charset="-128"/>
              </a:rPr>
              <a:t>　　　　　　　　　</a:t>
            </a:r>
            <a:endParaRPr lang="en-US" altLang="ja-JP" sz="3200" dirty="0">
              <a:solidFill>
                <a:schemeClr val="accent6"/>
              </a:solidFill>
              <a:latin typeface="メイリオ" panose="020B0604030504040204" pitchFamily="50" charset="-128"/>
              <a:ea typeface="メイリオ" panose="020B0604030504040204" pitchFamily="50" charset="-128"/>
            </a:endParaRPr>
          </a:p>
        </p:txBody>
      </p:sp>
      <p:graphicFrame>
        <p:nvGraphicFramePr>
          <p:cNvPr id="25" name="表 24">
            <a:extLst>
              <a:ext uri="{FF2B5EF4-FFF2-40B4-BE49-F238E27FC236}">
                <a16:creationId xmlns:a16="http://schemas.microsoft.com/office/drawing/2014/main" id="{5F92D09F-3645-4BF3-8164-E03E372300D4}"/>
              </a:ext>
            </a:extLst>
          </p:cNvPr>
          <p:cNvGraphicFramePr>
            <a:graphicFrameLocks noGrp="1"/>
          </p:cNvGraphicFramePr>
          <p:nvPr>
            <p:extLst>
              <p:ext uri="{D42A27DB-BD31-4B8C-83A1-F6EECF244321}">
                <p14:modId xmlns:p14="http://schemas.microsoft.com/office/powerpoint/2010/main" val="388167722"/>
              </p:ext>
            </p:extLst>
          </p:nvPr>
        </p:nvGraphicFramePr>
        <p:xfrm>
          <a:off x="508001" y="885796"/>
          <a:ext cx="4511675" cy="2702003"/>
        </p:xfrm>
        <a:graphic>
          <a:graphicData uri="http://schemas.openxmlformats.org/drawingml/2006/table">
            <a:tbl>
              <a:tblPr firstRow="1" bandRow="1">
                <a:tableStyleId>{5C22544A-7EE6-4342-B048-85BDC9FD1C3A}</a:tableStyleId>
              </a:tblPr>
              <a:tblGrid>
                <a:gridCol w="719707">
                  <a:extLst>
                    <a:ext uri="{9D8B030D-6E8A-4147-A177-3AD203B41FA5}">
                      <a16:colId xmlns:a16="http://schemas.microsoft.com/office/drawing/2014/main" val="2408860566"/>
                    </a:ext>
                  </a:extLst>
                </a:gridCol>
                <a:gridCol w="2369368">
                  <a:extLst>
                    <a:ext uri="{9D8B030D-6E8A-4147-A177-3AD203B41FA5}">
                      <a16:colId xmlns:a16="http://schemas.microsoft.com/office/drawing/2014/main" val="4158287375"/>
                    </a:ext>
                  </a:extLst>
                </a:gridCol>
                <a:gridCol w="1422600">
                  <a:extLst>
                    <a:ext uri="{9D8B030D-6E8A-4147-A177-3AD203B41FA5}">
                      <a16:colId xmlns:a16="http://schemas.microsoft.com/office/drawing/2014/main" val="1949412765"/>
                    </a:ext>
                  </a:extLst>
                </a:gridCol>
              </a:tblGrid>
              <a:tr h="276967">
                <a:tc>
                  <a:txBody>
                    <a:bodyPr/>
                    <a:lstStyle/>
                    <a:p>
                      <a:r>
                        <a:rPr kumimoji="1" lang="ja-JP" altLang="en-US" sz="1000" b="1" dirty="0">
                          <a:solidFill>
                            <a:schemeClr val="tx1"/>
                          </a:solidFill>
                          <a:latin typeface="メイリオ" panose="020B0604030504040204" pitchFamily="50" charset="-128"/>
                          <a:ea typeface="メイリオ" panose="020B0604030504040204" pitchFamily="50" charset="-128"/>
                        </a:rPr>
                        <a:t>フリガナ</a:t>
                      </a:r>
                    </a:p>
                  </a:txBody>
                  <a:tcPr marL="91453" marR="91453" marT="45735" marB="45735"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6">
                        <a:lumMod val="20000"/>
                        <a:lumOff val="80000"/>
                      </a:schemeClr>
                    </a:solidFill>
                  </a:tcPr>
                </a:tc>
                <a:tc>
                  <a:txBody>
                    <a:bodyPr/>
                    <a:lstStyle/>
                    <a:p>
                      <a:endParaRPr kumimoji="1" lang="ja-JP" altLang="en-US" sz="1000" b="0" dirty="0">
                        <a:solidFill>
                          <a:srgbClr val="FF0000"/>
                        </a:solidFill>
                        <a:latin typeface="メイリオ" panose="020B0604030504040204" pitchFamily="50" charset="-128"/>
                        <a:ea typeface="メイリオ" panose="020B0604030504040204" pitchFamily="50" charset="-128"/>
                      </a:endParaRPr>
                    </a:p>
                  </a:txBody>
                  <a:tcPr marL="91453" marR="91453" marT="45735" marB="45735"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rowSpan="5">
                  <a:txBody>
                    <a:bodyPr/>
                    <a:lstStyle/>
                    <a:p>
                      <a:pPr marL="0" indent="0" algn="ctr"/>
                      <a:r>
                        <a:rPr kumimoji="1" lang="en-US" altLang="ja-JP" sz="1000" b="0" dirty="0">
                          <a:solidFill>
                            <a:schemeClr val="accent2"/>
                          </a:solidFill>
                          <a:latin typeface="メイリオ" panose="020B0604030504040204" pitchFamily="50" charset="-128"/>
                          <a:ea typeface="メイリオ" panose="020B0604030504040204" pitchFamily="50" charset="-128"/>
                        </a:rPr>
                        <a:t>※</a:t>
                      </a:r>
                      <a:r>
                        <a:rPr kumimoji="1" lang="ja-JP" altLang="en-US" sz="1000" b="0" dirty="0">
                          <a:solidFill>
                            <a:schemeClr val="accent2"/>
                          </a:solidFill>
                          <a:latin typeface="メイリオ" panose="020B0604030504040204" pitchFamily="50" charset="-128"/>
                          <a:ea typeface="メイリオ" panose="020B0604030504040204" pitchFamily="50" charset="-128"/>
                        </a:rPr>
                        <a:t>申請者本人の</a:t>
                      </a:r>
                      <a:endParaRPr kumimoji="1" lang="en-US" altLang="ja-JP" sz="1000" b="0" dirty="0">
                        <a:solidFill>
                          <a:schemeClr val="accent2"/>
                        </a:solidFill>
                        <a:latin typeface="メイリオ" panose="020B0604030504040204" pitchFamily="50" charset="-128"/>
                        <a:ea typeface="メイリオ" panose="020B0604030504040204" pitchFamily="50" charset="-128"/>
                      </a:endParaRPr>
                    </a:p>
                    <a:p>
                      <a:pPr marL="0" indent="0" algn="ctr"/>
                      <a:r>
                        <a:rPr kumimoji="1" lang="ja-JP" altLang="en-US" sz="1000" b="0" dirty="0">
                          <a:solidFill>
                            <a:schemeClr val="accent2"/>
                          </a:solidFill>
                          <a:latin typeface="メイリオ" panose="020B0604030504040204" pitchFamily="50" charset="-128"/>
                          <a:ea typeface="メイリオ" panose="020B0604030504040204" pitchFamily="50" charset="-128"/>
                        </a:rPr>
                        <a:t>写真を貼り付けて</a:t>
                      </a:r>
                      <a:endParaRPr kumimoji="1" lang="en-US" altLang="ja-JP" sz="1000" b="0" dirty="0">
                        <a:solidFill>
                          <a:schemeClr val="accent2"/>
                        </a:solidFill>
                        <a:latin typeface="メイリオ" panose="020B0604030504040204" pitchFamily="50" charset="-128"/>
                        <a:ea typeface="メイリオ" panose="020B0604030504040204" pitchFamily="50" charset="-128"/>
                      </a:endParaRPr>
                    </a:p>
                    <a:p>
                      <a:pPr marL="0" indent="0" algn="ctr"/>
                      <a:r>
                        <a:rPr kumimoji="1" lang="ja-JP" altLang="en-US" sz="1000" b="0" dirty="0">
                          <a:solidFill>
                            <a:schemeClr val="accent2"/>
                          </a:solidFill>
                          <a:latin typeface="メイリオ" panose="020B0604030504040204" pitchFamily="50" charset="-128"/>
                          <a:ea typeface="メイリオ" panose="020B0604030504040204" pitchFamily="50" charset="-128"/>
                        </a:rPr>
                        <a:t>ください</a:t>
                      </a:r>
                    </a:p>
                  </a:txBody>
                  <a:tcPr marL="91453" marR="91453" marT="45735" marB="45735"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76666475"/>
                  </a:ext>
                </a:extLst>
              </a:tr>
              <a:tr h="349685">
                <a:tc>
                  <a:txBody>
                    <a:bodyPr/>
                    <a:lstStyle/>
                    <a:p>
                      <a:r>
                        <a:rPr kumimoji="1" lang="ja-JP" altLang="en-US" sz="1000" b="1" dirty="0">
                          <a:solidFill>
                            <a:schemeClr val="tx1"/>
                          </a:solidFill>
                          <a:latin typeface="メイリオ" panose="020B0604030504040204" pitchFamily="50" charset="-128"/>
                          <a:ea typeface="メイリオ" panose="020B0604030504040204" pitchFamily="50" charset="-128"/>
                        </a:rPr>
                        <a:t>氏名</a:t>
                      </a:r>
                    </a:p>
                  </a:txBody>
                  <a:tcPr marL="91453" marR="91453" marT="45735" marB="45735"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kumimoji="1" lang="ja-JP" altLang="en-US" sz="1000" b="0" dirty="0">
                        <a:solidFill>
                          <a:srgbClr val="FF0000"/>
                        </a:solidFill>
                        <a:latin typeface="メイリオ" panose="020B0604030504040204" pitchFamily="50" charset="-128"/>
                        <a:ea typeface="メイリオ" panose="020B0604030504040204" pitchFamily="50" charset="-128"/>
                      </a:endParaRPr>
                    </a:p>
                  </a:txBody>
                  <a:tcPr marL="91453" marR="91453" marT="45735" marB="45735"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sz="1000" b="0" dirty="0">
                        <a:solidFill>
                          <a:srgbClr val="FF0000"/>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7521981"/>
                  </a:ext>
                </a:extLst>
              </a:tr>
              <a:tr h="349685">
                <a:tc>
                  <a:txBody>
                    <a:bodyPr/>
                    <a:lstStyle/>
                    <a:p>
                      <a:r>
                        <a:rPr kumimoji="1" lang="ja-JP" altLang="en-US" sz="1000" b="1" dirty="0">
                          <a:solidFill>
                            <a:schemeClr val="tx1"/>
                          </a:solidFill>
                          <a:latin typeface="メイリオ" panose="020B0604030504040204" pitchFamily="50" charset="-128"/>
                          <a:ea typeface="メイリオ" panose="020B0604030504040204" pitchFamily="50" charset="-128"/>
                        </a:rPr>
                        <a:t>生年月日</a:t>
                      </a:r>
                    </a:p>
                  </a:txBody>
                  <a:tcPr marL="91453" marR="91453" marT="45735" marB="45735"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eaLnBrk="1" fontAlgn="auto" hangingPunct="1">
                        <a:spcBef>
                          <a:spcPts val="0"/>
                        </a:spcBef>
                        <a:spcAft>
                          <a:spcPts val="0"/>
                        </a:spcAft>
                        <a:defRPr/>
                      </a:pPr>
                      <a:r>
                        <a:rPr lang="ja-JP" altLang="en-US" sz="1000" dirty="0">
                          <a:solidFill>
                            <a:schemeClr val="tx1"/>
                          </a:solidFill>
                          <a:latin typeface="メイリオ" panose="020B0604030504040204" pitchFamily="50" charset="-128"/>
                          <a:ea typeface="メイリオ" panose="020B0604030504040204" pitchFamily="50" charset="-128"/>
                        </a:rPr>
                        <a:t>年　　月　　日生（満　　歳）</a:t>
                      </a:r>
                    </a:p>
                  </a:txBody>
                  <a:tcPr marL="91453" marR="91453" marT="45735" marB="45735"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pPr algn="r" eaLnBrk="1" fontAlgn="auto" hangingPunct="1">
                        <a:spcBef>
                          <a:spcPts val="0"/>
                        </a:spcBef>
                        <a:spcAft>
                          <a:spcPts val="0"/>
                        </a:spcAft>
                        <a:defRPr/>
                      </a:pPr>
                      <a:endParaRPr lang="ja-JP" altLang="en-US" sz="100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01954918"/>
                  </a:ext>
                </a:extLst>
              </a:tr>
              <a:tr h="349685">
                <a:tc>
                  <a:txBody>
                    <a:bodyPr/>
                    <a:lstStyle/>
                    <a:p>
                      <a:r>
                        <a:rPr kumimoji="1" lang="ja-JP" altLang="en-US" sz="1000" b="1" dirty="0">
                          <a:solidFill>
                            <a:schemeClr val="tx1"/>
                          </a:solidFill>
                          <a:latin typeface="メイリオ" panose="020B0604030504040204" pitchFamily="50" charset="-128"/>
                          <a:ea typeface="メイリオ" panose="020B0604030504040204" pitchFamily="50" charset="-128"/>
                        </a:rPr>
                        <a:t>電話番号</a:t>
                      </a:r>
                    </a:p>
                  </a:txBody>
                  <a:tcPr marL="91453" marR="91453" marT="45735" marB="45735"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kumimoji="1" lang="ja-JP" altLang="en-US" sz="1000" b="0" dirty="0">
                        <a:solidFill>
                          <a:srgbClr val="FF0000"/>
                        </a:solidFill>
                        <a:latin typeface="メイリオ" panose="020B0604030504040204" pitchFamily="50" charset="-128"/>
                        <a:ea typeface="メイリオ" panose="020B0604030504040204" pitchFamily="50" charset="-128"/>
                      </a:endParaRPr>
                    </a:p>
                  </a:txBody>
                  <a:tcPr marL="91453" marR="91453" marT="45735" marB="45735"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sz="1000" b="0" dirty="0">
                        <a:solidFill>
                          <a:srgbClr val="FF0000"/>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78290119"/>
                  </a:ext>
                </a:extLst>
              </a:tr>
              <a:tr h="349685">
                <a:tc>
                  <a:txBody>
                    <a:bodyPr/>
                    <a:lstStyle/>
                    <a:p>
                      <a:r>
                        <a:rPr kumimoji="1" lang="ja-JP" altLang="en-US" sz="1000" b="1" dirty="0">
                          <a:solidFill>
                            <a:schemeClr val="tx1"/>
                          </a:solidFill>
                          <a:latin typeface="メイリオ" panose="020B0604030504040204" pitchFamily="50" charset="-128"/>
                          <a:ea typeface="メイリオ" panose="020B0604030504040204" pitchFamily="50" charset="-128"/>
                        </a:rPr>
                        <a:t>メール</a:t>
                      </a:r>
                      <a:endParaRPr kumimoji="1" lang="en-US" altLang="ja-JP" sz="1000" b="1" dirty="0">
                        <a:solidFill>
                          <a:schemeClr val="tx1"/>
                        </a:solidFill>
                        <a:latin typeface="メイリオ" panose="020B0604030504040204" pitchFamily="50" charset="-128"/>
                        <a:ea typeface="メイリオ" panose="020B0604030504040204" pitchFamily="50" charset="-128"/>
                      </a:endParaRPr>
                    </a:p>
                  </a:txBody>
                  <a:tcPr marL="91453" marR="91453" marT="45735" marB="45735"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endParaRPr kumimoji="1" lang="ja-JP" altLang="en-US" sz="1000" b="0" dirty="0">
                        <a:solidFill>
                          <a:srgbClr val="FF0000"/>
                        </a:solidFill>
                        <a:latin typeface="メイリオ" panose="020B0604030504040204" pitchFamily="50" charset="-128"/>
                        <a:ea typeface="メイリオ" panose="020B0604030504040204" pitchFamily="50" charset="-128"/>
                      </a:endParaRPr>
                    </a:p>
                  </a:txBody>
                  <a:tcPr marL="91453" marR="91453" marT="45735" marB="45735"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sz="1000" b="0" dirty="0">
                        <a:solidFill>
                          <a:srgbClr val="FF0000"/>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13790391"/>
                  </a:ext>
                </a:extLst>
              </a:tr>
              <a:tr h="1026296">
                <a:tc>
                  <a:txBody>
                    <a:bodyPr/>
                    <a:lstStyle/>
                    <a:p>
                      <a:r>
                        <a:rPr kumimoji="1" lang="ja-JP" altLang="en-US" sz="1000" b="1" dirty="0">
                          <a:solidFill>
                            <a:schemeClr val="tx1"/>
                          </a:solidFill>
                          <a:latin typeface="メイリオ" panose="020B0604030504040204" pitchFamily="50" charset="-128"/>
                          <a:ea typeface="メイリオ" panose="020B0604030504040204" pitchFamily="50" charset="-128"/>
                        </a:rPr>
                        <a:t>住所</a:t>
                      </a:r>
                      <a:endParaRPr kumimoji="1" lang="en-US" altLang="ja-JP" sz="1000" b="1" dirty="0">
                        <a:solidFill>
                          <a:schemeClr val="tx1"/>
                        </a:solidFill>
                        <a:latin typeface="メイリオ" panose="020B0604030504040204" pitchFamily="50" charset="-128"/>
                        <a:ea typeface="メイリオ" panose="020B0604030504040204" pitchFamily="50" charset="-128"/>
                      </a:endParaRPr>
                    </a:p>
                  </a:txBody>
                  <a:tcPr marL="91453" marR="91453" marT="45735" marB="45735"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dirty="0">
                          <a:solidFill>
                            <a:schemeClr val="tx1"/>
                          </a:solidFill>
                          <a:latin typeface="メイリオ" panose="020B0604030504040204" pitchFamily="50" charset="-128"/>
                          <a:ea typeface="メイリオ" panose="020B0604030504040204" pitchFamily="50" charset="-128"/>
                        </a:rPr>
                        <a:t>〒</a:t>
                      </a:r>
                      <a:endParaRPr lang="ja-JP" altLang="en-US" sz="1200" dirty="0">
                        <a:solidFill>
                          <a:schemeClr val="tx1"/>
                        </a:solidFill>
                        <a:latin typeface="メイリオ" panose="020B0604030504040204" pitchFamily="50" charset="-128"/>
                        <a:ea typeface="メイリオ" panose="020B0604030504040204" pitchFamily="50" charset="-128"/>
                      </a:endParaRPr>
                    </a:p>
                    <a:p>
                      <a:endParaRPr kumimoji="1" lang="en-US" altLang="ja-JP" sz="1000" b="0" dirty="0">
                        <a:solidFill>
                          <a:srgbClr val="FF0000"/>
                        </a:solidFill>
                        <a:latin typeface="メイリオ" panose="020B0604030504040204" pitchFamily="50" charset="-128"/>
                        <a:ea typeface="メイリオ" panose="020B0604030504040204" pitchFamily="50" charset="-128"/>
                      </a:endParaRPr>
                    </a:p>
                    <a:p>
                      <a:endParaRPr kumimoji="1" lang="en-US" altLang="ja-JP" sz="1000" b="0" dirty="0">
                        <a:solidFill>
                          <a:srgbClr val="FF0000"/>
                        </a:solidFill>
                        <a:latin typeface="メイリオ" panose="020B0604030504040204" pitchFamily="50" charset="-128"/>
                        <a:ea typeface="メイリオ" panose="020B0604030504040204" pitchFamily="50" charset="-128"/>
                      </a:endParaRPr>
                    </a:p>
                    <a:p>
                      <a:endParaRPr kumimoji="1" lang="en-US" altLang="ja-JP" sz="1000" b="0" dirty="0">
                        <a:solidFill>
                          <a:srgbClr val="FF0000"/>
                        </a:solidFill>
                        <a:latin typeface="メイリオ" panose="020B0604030504040204" pitchFamily="50" charset="-128"/>
                        <a:ea typeface="メイリオ" panose="020B0604030504040204" pitchFamily="50" charset="-128"/>
                      </a:endParaRPr>
                    </a:p>
                    <a:p>
                      <a:endParaRPr kumimoji="1" lang="ja-JP" altLang="en-US" sz="1000" b="0" dirty="0">
                        <a:solidFill>
                          <a:srgbClr val="FF0000"/>
                        </a:solidFill>
                        <a:latin typeface="メイリオ" panose="020B0604030504040204" pitchFamily="50" charset="-128"/>
                        <a:ea typeface="メイリオ" panose="020B0604030504040204" pitchFamily="50" charset="-128"/>
                      </a:endParaRPr>
                    </a:p>
                  </a:txBody>
                  <a:tcPr marL="91453" marR="91453" marT="45735" marB="45735"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000" b="0" dirty="0">
                        <a:solidFill>
                          <a:srgbClr val="FF0000"/>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66734570"/>
                  </a:ext>
                </a:extLst>
              </a:tr>
            </a:tbl>
          </a:graphicData>
        </a:graphic>
      </p:graphicFrame>
      <p:graphicFrame>
        <p:nvGraphicFramePr>
          <p:cNvPr id="26" name="表 25">
            <a:extLst>
              <a:ext uri="{FF2B5EF4-FFF2-40B4-BE49-F238E27FC236}">
                <a16:creationId xmlns:a16="http://schemas.microsoft.com/office/drawing/2014/main" id="{ED7EC680-BF5C-428E-9459-13DF3C73FE99}"/>
              </a:ext>
            </a:extLst>
          </p:cNvPr>
          <p:cNvGraphicFramePr>
            <a:graphicFrameLocks noGrp="1"/>
          </p:cNvGraphicFramePr>
          <p:nvPr>
            <p:extLst>
              <p:ext uri="{D42A27DB-BD31-4B8C-83A1-F6EECF244321}">
                <p14:modId xmlns:p14="http://schemas.microsoft.com/office/powerpoint/2010/main" val="4283098336"/>
              </p:ext>
            </p:extLst>
          </p:nvPr>
        </p:nvGraphicFramePr>
        <p:xfrm>
          <a:off x="5078414" y="876272"/>
          <a:ext cx="4319587" cy="2711526"/>
        </p:xfrm>
        <a:graphic>
          <a:graphicData uri="http://schemas.openxmlformats.org/drawingml/2006/table">
            <a:tbl>
              <a:tblPr firstRow="1" bandRow="1">
                <a:tableStyleId>{5C22544A-7EE6-4342-B048-85BDC9FD1C3A}</a:tableStyleId>
              </a:tblPr>
              <a:tblGrid>
                <a:gridCol w="4319587">
                  <a:extLst>
                    <a:ext uri="{9D8B030D-6E8A-4147-A177-3AD203B41FA5}">
                      <a16:colId xmlns:a16="http://schemas.microsoft.com/office/drawing/2014/main" val="2408860566"/>
                    </a:ext>
                  </a:extLst>
                </a:gridCol>
              </a:tblGrid>
              <a:tr h="291582">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メイリオ" panose="020B0604030504040204" pitchFamily="50" charset="-128"/>
                          <a:ea typeface="メイリオ" panose="020B0604030504040204" pitchFamily="50" charset="-128"/>
                        </a:rPr>
                        <a:t>職歴・その他特筆すべき活動歴など</a:t>
                      </a:r>
                    </a:p>
                  </a:txBody>
                  <a:tcPr marL="91431" marR="91431" marT="45740" marB="4574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301954918"/>
                  </a:ext>
                </a:extLst>
              </a:tr>
              <a:tr h="2419944">
                <a:tc>
                  <a:txBody>
                    <a:bodyPr/>
                    <a:lstStyle/>
                    <a:p>
                      <a:pPr eaLnBrk="1" fontAlgn="auto" hangingPunct="1">
                        <a:spcBef>
                          <a:spcPts val="0"/>
                        </a:spcBef>
                        <a:spcAft>
                          <a:spcPts val="0"/>
                        </a:spcAft>
                        <a:defRPr/>
                      </a:pPr>
                      <a:endParaRPr lang="en-US" altLang="ja-JP" sz="1000" dirty="0">
                        <a:solidFill>
                          <a:schemeClr val="accent2"/>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endParaRPr lang="en-US" altLang="ja-JP" sz="1000" dirty="0">
                        <a:solidFill>
                          <a:schemeClr val="accent2"/>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endParaRPr lang="en-US" altLang="ja-JP" sz="1000" dirty="0">
                        <a:solidFill>
                          <a:schemeClr val="accent2"/>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endParaRPr lang="en-US" altLang="ja-JP" sz="1000" dirty="0">
                        <a:solidFill>
                          <a:schemeClr val="accent2"/>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endParaRPr lang="en-US" altLang="ja-JP" sz="1000" dirty="0">
                        <a:solidFill>
                          <a:schemeClr val="accent2"/>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endParaRPr lang="en-US" altLang="ja-JP" sz="1000" dirty="0">
                        <a:solidFill>
                          <a:schemeClr val="accent2"/>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endParaRPr lang="en-US" altLang="ja-JP" sz="1000" dirty="0">
                        <a:solidFill>
                          <a:schemeClr val="accent2"/>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endParaRPr lang="en-US" altLang="ja-JP" sz="1000" dirty="0">
                        <a:solidFill>
                          <a:schemeClr val="accent2"/>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endParaRPr lang="en-US" altLang="ja-JP" sz="1000" dirty="0">
                        <a:solidFill>
                          <a:schemeClr val="accent2"/>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endParaRPr lang="en-US" altLang="ja-JP" sz="1000" dirty="0">
                        <a:solidFill>
                          <a:schemeClr val="accent2"/>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endParaRPr lang="en-US" altLang="ja-JP" sz="1000" dirty="0">
                        <a:solidFill>
                          <a:schemeClr val="accent2"/>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lang="en-US" altLang="ja-JP" sz="1000" dirty="0">
                          <a:solidFill>
                            <a:schemeClr val="accent2"/>
                          </a:solidFill>
                          <a:latin typeface="メイリオ" panose="020B0604030504040204" pitchFamily="50" charset="-128"/>
                          <a:ea typeface="メイリオ" panose="020B0604030504040204" pitchFamily="50" charset="-128"/>
                        </a:rPr>
                        <a:t>※</a:t>
                      </a:r>
                      <a:r>
                        <a:rPr lang="ja-JP" altLang="en-US" sz="1000" dirty="0">
                          <a:solidFill>
                            <a:schemeClr val="accent2"/>
                          </a:solidFill>
                          <a:latin typeface="メイリオ" panose="020B0604030504040204" pitchFamily="50" charset="-128"/>
                          <a:ea typeface="メイリオ" panose="020B0604030504040204" pitchFamily="50" charset="-128"/>
                        </a:rPr>
                        <a:t>それぞれ年月や期間が分かるようご記入ください。</a:t>
                      </a:r>
                    </a:p>
                  </a:txBody>
                  <a:tcPr marL="91431" marR="91431" marT="45740" marB="4574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78290119"/>
                  </a:ext>
                </a:extLst>
              </a:tr>
            </a:tbl>
          </a:graphicData>
        </a:graphic>
      </p:graphicFrame>
      <p:graphicFrame>
        <p:nvGraphicFramePr>
          <p:cNvPr id="27" name="表 26">
            <a:extLst>
              <a:ext uri="{FF2B5EF4-FFF2-40B4-BE49-F238E27FC236}">
                <a16:creationId xmlns:a16="http://schemas.microsoft.com/office/drawing/2014/main" id="{4B89AE8D-FD0A-4998-B642-51AB3339C808}"/>
              </a:ext>
            </a:extLst>
          </p:cNvPr>
          <p:cNvGraphicFramePr>
            <a:graphicFrameLocks noGrp="1"/>
          </p:cNvGraphicFramePr>
          <p:nvPr>
            <p:extLst>
              <p:ext uri="{D42A27DB-BD31-4B8C-83A1-F6EECF244321}">
                <p14:modId xmlns:p14="http://schemas.microsoft.com/office/powerpoint/2010/main" val="2502092972"/>
              </p:ext>
            </p:extLst>
          </p:nvPr>
        </p:nvGraphicFramePr>
        <p:xfrm>
          <a:off x="508000" y="3717235"/>
          <a:ext cx="8890000" cy="2809207"/>
        </p:xfrm>
        <a:graphic>
          <a:graphicData uri="http://schemas.openxmlformats.org/drawingml/2006/table">
            <a:tbl>
              <a:tblPr firstRow="1" bandRow="1">
                <a:tableStyleId>{5C22544A-7EE6-4342-B048-85BDC9FD1C3A}</a:tableStyleId>
              </a:tblPr>
              <a:tblGrid>
                <a:gridCol w="8890000">
                  <a:extLst>
                    <a:ext uri="{9D8B030D-6E8A-4147-A177-3AD203B41FA5}">
                      <a16:colId xmlns:a16="http://schemas.microsoft.com/office/drawing/2014/main" val="2408860566"/>
                    </a:ext>
                  </a:extLst>
                </a:gridCol>
              </a:tblGrid>
              <a:tr h="320309">
                <a:tc>
                  <a:txBody>
                    <a:bodyPr/>
                    <a:lstStyle/>
                    <a:p>
                      <a:pPr eaLnBrk="1" fontAlgn="auto" hangingPunct="1">
                        <a:spcBef>
                          <a:spcPts val="0"/>
                        </a:spcBef>
                        <a:spcAft>
                          <a:spcPts val="0"/>
                        </a:spcAft>
                        <a:defRPr/>
                      </a:pPr>
                      <a:r>
                        <a:rPr lang="ja-JP" altLang="en-US" sz="1100" b="1" dirty="0">
                          <a:solidFill>
                            <a:schemeClr val="tx1"/>
                          </a:solidFill>
                          <a:latin typeface="メイリオ" panose="020B0604030504040204" pitchFamily="50" charset="-128"/>
                          <a:ea typeface="メイリオ" panose="020B0604030504040204" pitchFamily="50" charset="-128"/>
                        </a:rPr>
                        <a:t>エントリーの動機についてお書きください</a:t>
                      </a:r>
                      <a:endParaRPr lang="en-US" altLang="ja-JP" sz="1100" b="1" dirty="0">
                        <a:solidFill>
                          <a:schemeClr val="tx1"/>
                        </a:solidFill>
                        <a:latin typeface="メイリオ" panose="020B0604030504040204" pitchFamily="50" charset="-128"/>
                        <a:ea typeface="メイリオ" panose="020B0604030504040204" pitchFamily="50" charset="-128"/>
                      </a:endParaRPr>
                    </a:p>
                  </a:txBody>
                  <a:tcPr marT="45741" marB="45741"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126840422"/>
                  </a:ext>
                </a:extLst>
              </a:tr>
              <a:tr h="2488898">
                <a:tc>
                  <a:txBody>
                    <a:bodyPr/>
                    <a:lstStyle/>
                    <a:p>
                      <a:pPr eaLnBrk="1" fontAlgn="auto" hangingPunct="1">
                        <a:spcBef>
                          <a:spcPts val="0"/>
                        </a:spcBef>
                        <a:spcAft>
                          <a:spcPts val="0"/>
                        </a:spcAft>
                        <a:defRPr/>
                      </a:pPr>
                      <a:endParaRPr lang="en-US" altLang="ja-JP" sz="1100" dirty="0">
                        <a:solidFill>
                          <a:schemeClr val="accent2"/>
                        </a:solidFill>
                        <a:latin typeface="メイリオ" panose="020B0604030504040204" pitchFamily="50" charset="-128"/>
                        <a:ea typeface="メイリオ" panose="020B0604030504040204" pitchFamily="50" charset="-128"/>
                      </a:endParaRPr>
                    </a:p>
                  </a:txBody>
                  <a:tcPr marT="45741" marB="45741"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0209011"/>
                  </a:ext>
                </a:extLst>
              </a:tr>
            </a:tbl>
          </a:graphicData>
        </a:graphic>
      </p:graphicFrame>
      <p:sp>
        <p:nvSpPr>
          <p:cNvPr id="9" name="直角三角形 8">
            <a:extLst>
              <a:ext uri="{FF2B5EF4-FFF2-40B4-BE49-F238E27FC236}">
                <a16:creationId xmlns:a16="http://schemas.microsoft.com/office/drawing/2014/main" id="{462B7927-1CFF-B22B-F4D4-293B05C6CE8A}"/>
              </a:ext>
            </a:extLst>
          </p:cNvPr>
          <p:cNvSpPr/>
          <p:nvPr/>
        </p:nvSpPr>
        <p:spPr bwMode="auto">
          <a:xfrm rot="10800000" flipH="1">
            <a:off x="0" y="-7938"/>
            <a:ext cx="1027134" cy="1025166"/>
          </a:xfrm>
          <a:prstGeom prst="r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anchor="ctr"/>
          <a:lstStyle/>
          <a:p>
            <a:pPr algn="ctr">
              <a:defRPr/>
            </a:pPr>
            <a:endParaRPr lang="en-US" altLang="ja-JP" sz="1200" b="1" dirty="0">
              <a:solidFill>
                <a:schemeClr val="accent6"/>
              </a:solidFill>
              <a:latin typeface="メイリオ" panose="020B0604030504040204" pitchFamily="50" charset="-128"/>
              <a:ea typeface="メイリオ" panose="020B0604030504040204" pitchFamily="50" charset="-128"/>
            </a:endParaRPr>
          </a:p>
        </p:txBody>
      </p:sp>
      <p:sp>
        <p:nvSpPr>
          <p:cNvPr id="11" name="Rectangle 3">
            <a:extLst>
              <a:ext uri="{FF2B5EF4-FFF2-40B4-BE49-F238E27FC236}">
                <a16:creationId xmlns:a16="http://schemas.microsoft.com/office/drawing/2014/main" id="{D50DA0DD-F6EC-2061-3C2D-FA7CB9810CD3}"/>
              </a:ext>
            </a:extLst>
          </p:cNvPr>
          <p:cNvSpPr>
            <a:spLocks noChangeArrowheads="1"/>
          </p:cNvSpPr>
          <p:nvPr/>
        </p:nvSpPr>
        <p:spPr bwMode="auto">
          <a:xfrm>
            <a:off x="932430" y="359110"/>
            <a:ext cx="7199407" cy="3770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34"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34" charset="-128"/>
              </a:defRPr>
            </a:lvl9pPr>
          </a:lstStyle>
          <a:p>
            <a:pPr>
              <a:buNone/>
              <a:defRPr/>
            </a:pPr>
            <a:r>
              <a:rPr lang="ja-JP" altLang="en-US" sz="2000" b="1" dirty="0">
                <a:solidFill>
                  <a:schemeClr val="accent6">
                    <a:lumMod val="75000"/>
                  </a:schemeClr>
                </a:solidFill>
                <a:latin typeface="メイリオ" panose="020B0604030504040204" pitchFamily="34" charset="-128"/>
                <a:ea typeface="メイリオ" panose="020B0604030504040204" pitchFamily="34" charset="-128"/>
              </a:rPr>
              <a:t>西粟倉村起業型地域おこし協力隊選考会　</a:t>
            </a:r>
            <a:r>
              <a:rPr lang="ja-JP" altLang="en-US" sz="2000" b="1" dirty="0">
                <a:solidFill>
                  <a:schemeClr val="accent6">
                    <a:lumMod val="75000"/>
                  </a:schemeClr>
                </a:solidFill>
                <a:latin typeface="メイリオ" panose="020B0604030504040204" pitchFamily="50" charset="-128"/>
                <a:ea typeface="メイリオ" panose="020B0604030504040204" pitchFamily="50" charset="-128"/>
              </a:rPr>
              <a:t>エントリーシート</a:t>
            </a:r>
            <a:endParaRPr lang="en-US" altLang="ja-JP" sz="2000" b="1" dirty="0">
              <a:solidFill>
                <a:schemeClr val="accent6">
                  <a:lumMod val="75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779456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88BFFC-FD74-AEA1-D2B8-EDA57BA72CAB}"/>
              </a:ext>
            </a:extLst>
          </p:cNvPr>
          <p:cNvSpPr>
            <a:spLocks noGrp="1"/>
          </p:cNvSpPr>
          <p:nvPr>
            <p:ph type="title"/>
          </p:nvPr>
        </p:nvSpPr>
        <p:spPr>
          <a:xfrm>
            <a:off x="686666" y="365760"/>
            <a:ext cx="8543925" cy="651469"/>
          </a:xfrm>
        </p:spPr>
        <p:txBody>
          <a:bodyPr>
            <a:normAutofit/>
          </a:bodyPr>
          <a:lstStyle/>
          <a:p>
            <a:r>
              <a:rPr kumimoji="1" lang="ja-JP" altLang="en-US" sz="2800" b="1" dirty="0">
                <a:solidFill>
                  <a:schemeClr val="accent6">
                    <a:lumMod val="50000"/>
                  </a:schemeClr>
                </a:solidFill>
                <a:latin typeface="メイリオ" panose="020B0604030504040204" pitchFamily="50" charset="-128"/>
                <a:ea typeface="メイリオ" panose="020B0604030504040204" pitchFamily="50" charset="-128"/>
              </a:rPr>
              <a:t>事業概要</a:t>
            </a:r>
          </a:p>
        </p:txBody>
      </p:sp>
      <p:sp>
        <p:nvSpPr>
          <p:cNvPr id="6" name="直角三角形 5">
            <a:extLst>
              <a:ext uri="{FF2B5EF4-FFF2-40B4-BE49-F238E27FC236}">
                <a16:creationId xmlns:a16="http://schemas.microsoft.com/office/drawing/2014/main" id="{50D5CD44-64F5-B4C4-1A53-4CFA5F2D2839}"/>
              </a:ext>
            </a:extLst>
          </p:cNvPr>
          <p:cNvSpPr/>
          <p:nvPr/>
        </p:nvSpPr>
        <p:spPr bwMode="auto">
          <a:xfrm rot="10800000" flipH="1">
            <a:off x="0" y="-7938"/>
            <a:ext cx="1027134" cy="1025166"/>
          </a:xfrm>
          <a:prstGeom prst="r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anchor="ctr"/>
          <a:lstStyle/>
          <a:p>
            <a:pPr algn="ctr">
              <a:defRPr/>
            </a:pPr>
            <a:endParaRPr lang="en-US" altLang="ja-JP" sz="1200" b="1" dirty="0">
              <a:solidFill>
                <a:schemeClr val="accent6"/>
              </a:solidFill>
              <a:latin typeface="メイリオ" panose="020B0604030504040204" pitchFamily="50" charset="-128"/>
              <a:ea typeface="メイリオ" panose="020B0604030504040204" pitchFamily="50" charset="-128"/>
            </a:endParaRPr>
          </a:p>
        </p:txBody>
      </p:sp>
      <p:sp>
        <p:nvSpPr>
          <p:cNvPr id="7" name="四角形: 角を丸くする 4">
            <a:extLst>
              <a:ext uri="{FF2B5EF4-FFF2-40B4-BE49-F238E27FC236}">
                <a16:creationId xmlns:a16="http://schemas.microsoft.com/office/drawing/2014/main" id="{D26E0217-A21E-31F6-1648-1B1FAAEC1358}"/>
              </a:ext>
            </a:extLst>
          </p:cNvPr>
          <p:cNvSpPr/>
          <p:nvPr/>
        </p:nvSpPr>
        <p:spPr>
          <a:xfrm>
            <a:off x="511629" y="1017228"/>
            <a:ext cx="9133114" cy="5475011"/>
          </a:xfrm>
          <a:prstGeom prst="roundRect">
            <a:avLst>
              <a:gd name="adj" fmla="val 2525"/>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800" dirty="0">
                <a:solidFill>
                  <a:srgbClr val="FF0000"/>
                </a:solidFill>
                <a:latin typeface="メイリオ" panose="020B0604030504040204" pitchFamily="50" charset="-128"/>
                <a:ea typeface="メイリオ" panose="020B0604030504040204" pitchFamily="50" charset="-128"/>
              </a:rPr>
              <a:t>これから取り組む事業のイメージと具体的に取り組</a:t>
            </a:r>
            <a:r>
              <a:rPr lang="ja-JP" altLang="en-US" dirty="0">
                <a:solidFill>
                  <a:srgbClr val="FF0000"/>
                </a:solidFill>
                <a:latin typeface="メイリオ" panose="020B0604030504040204" pitchFamily="50" charset="-128"/>
                <a:ea typeface="メイリオ" panose="020B0604030504040204" pitchFamily="50" charset="-128"/>
              </a:rPr>
              <a:t>む内容</a:t>
            </a:r>
            <a:endParaRPr lang="en-US" altLang="ja-JP" sz="1800" dirty="0">
              <a:solidFill>
                <a:srgbClr val="FF0000"/>
              </a:solidFill>
              <a:latin typeface="メイリオ" panose="020B0604030504040204" pitchFamily="50" charset="-128"/>
              <a:ea typeface="メイリオ" panose="020B0604030504040204" pitchFamily="50" charset="-128"/>
            </a:endParaRPr>
          </a:p>
          <a:p>
            <a:r>
              <a:rPr lang="ja-JP" altLang="en-US" sz="1800" dirty="0">
                <a:solidFill>
                  <a:srgbClr val="FF0000"/>
                </a:solidFill>
                <a:latin typeface="メイリオ" panose="020B0604030504040204" pitchFamily="50" charset="-128"/>
                <a:ea typeface="メイリオ" panose="020B0604030504040204" pitchFamily="50" charset="-128"/>
              </a:rPr>
              <a:t>イチオシポイントなどを</a:t>
            </a:r>
            <a:br>
              <a:rPr lang="en-US" altLang="ja-JP" sz="1800" dirty="0">
                <a:solidFill>
                  <a:srgbClr val="FF0000"/>
                </a:solidFill>
                <a:latin typeface="メイリオ" panose="020B0604030504040204" pitchFamily="50" charset="-128"/>
                <a:ea typeface="メイリオ" panose="020B0604030504040204" pitchFamily="50" charset="-128"/>
              </a:rPr>
            </a:br>
            <a:r>
              <a:rPr lang="ja-JP" altLang="en-US" sz="1800" dirty="0">
                <a:solidFill>
                  <a:srgbClr val="FF0000"/>
                </a:solidFill>
                <a:latin typeface="メイリオ" panose="020B0604030504040204" pitchFamily="50" charset="-128"/>
                <a:ea typeface="メイリオ" panose="020B0604030504040204" pitchFamily="50" charset="-128"/>
              </a:rPr>
              <a:t>文章及び図、絵で示してください</a:t>
            </a:r>
            <a:endParaRPr lang="en-US" altLang="ja-JP" sz="1800" dirty="0">
              <a:solidFill>
                <a:srgbClr val="FF0000"/>
              </a:solidFill>
              <a:latin typeface="メイリオ" panose="020B0604030504040204" pitchFamily="50" charset="-128"/>
              <a:ea typeface="メイリオ" panose="020B0604030504040204" pitchFamily="50" charset="-128"/>
            </a:endParaRPr>
          </a:p>
          <a:p>
            <a:endParaRPr lang="en-US" altLang="ja-JP" dirty="0">
              <a:solidFill>
                <a:srgbClr val="FF0000"/>
              </a:solidFill>
              <a:latin typeface="メイリオ" panose="020B0604030504040204" pitchFamily="50" charset="-128"/>
              <a:ea typeface="メイリオ" panose="020B0604030504040204" pitchFamily="50" charset="-128"/>
            </a:endParaRPr>
          </a:p>
          <a:p>
            <a:r>
              <a:rPr lang="en-US" altLang="ja-JP" sz="1800" dirty="0">
                <a:solidFill>
                  <a:srgbClr val="FF0000"/>
                </a:solidFill>
                <a:latin typeface="メイリオ" panose="020B0604030504040204" pitchFamily="50" charset="-128"/>
                <a:ea typeface="メイリオ" panose="020B0604030504040204" pitchFamily="50" charset="-128"/>
              </a:rPr>
              <a:t>※</a:t>
            </a:r>
            <a:r>
              <a:rPr lang="ja-JP" altLang="en-US" sz="1800" dirty="0">
                <a:solidFill>
                  <a:srgbClr val="FF0000"/>
                </a:solidFill>
                <a:latin typeface="メイリオ" panose="020B0604030504040204" pitchFamily="50" charset="-128"/>
                <a:ea typeface="メイリオ" panose="020B0604030504040204" pitchFamily="50" charset="-128"/>
              </a:rPr>
              <a:t>プレゼン資料の全体概要を記載</a:t>
            </a:r>
            <a:endParaRPr lang="en-US" altLang="ja-JP" sz="1800"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81708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正方形/長方形 30">
            <a:extLst>
              <a:ext uri="{FF2B5EF4-FFF2-40B4-BE49-F238E27FC236}">
                <a16:creationId xmlns:a16="http://schemas.microsoft.com/office/drawing/2014/main" id="{0844FB50-BE15-4A58-9863-83829DF74961}"/>
              </a:ext>
            </a:extLst>
          </p:cNvPr>
          <p:cNvSpPr/>
          <p:nvPr/>
        </p:nvSpPr>
        <p:spPr bwMode="auto">
          <a:xfrm>
            <a:off x="419101" y="1"/>
            <a:ext cx="492125" cy="4794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3200" dirty="0">
                <a:solidFill>
                  <a:schemeClr val="accent6"/>
                </a:solidFill>
                <a:latin typeface="メイリオ" panose="020B0604030504040204" pitchFamily="50" charset="-128"/>
                <a:ea typeface="メイリオ" panose="020B0604030504040204" pitchFamily="50" charset="-128"/>
              </a:rPr>
              <a:t>　　　　　　　　　</a:t>
            </a:r>
            <a:endParaRPr lang="en-US" altLang="ja-JP" sz="3200" dirty="0">
              <a:solidFill>
                <a:schemeClr val="accent6"/>
              </a:solidFill>
              <a:latin typeface="メイリオ" panose="020B0604030504040204" pitchFamily="50" charset="-128"/>
              <a:ea typeface="メイリオ" panose="020B0604030504040204" pitchFamily="50" charset="-128"/>
            </a:endParaRPr>
          </a:p>
        </p:txBody>
      </p:sp>
      <p:sp>
        <p:nvSpPr>
          <p:cNvPr id="7" name="角丸四角形 4">
            <a:extLst>
              <a:ext uri="{FF2B5EF4-FFF2-40B4-BE49-F238E27FC236}">
                <a16:creationId xmlns:a16="http://schemas.microsoft.com/office/drawing/2014/main" id="{0F925AB7-5634-407A-AF3F-4EC09F524F4D}"/>
              </a:ext>
            </a:extLst>
          </p:cNvPr>
          <p:cNvSpPr/>
          <p:nvPr/>
        </p:nvSpPr>
        <p:spPr>
          <a:xfrm>
            <a:off x="819151" y="946150"/>
            <a:ext cx="8270875" cy="5676900"/>
          </a:xfrm>
          <a:prstGeom prst="roundRect">
            <a:avLst>
              <a:gd name="adj" fmla="val 7958"/>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schemeClr val="accent6">
                    <a:lumMod val="50000"/>
                  </a:schemeClr>
                </a:solidFill>
                <a:latin typeface="メイリオ" panose="020B0604030504040204" pitchFamily="50" charset="-128"/>
                <a:ea typeface="メイリオ" panose="020B0604030504040204" pitchFamily="50" charset="-128"/>
              </a:rPr>
              <a:t>テーマ：西粟倉村で実現したい事業の仮説</a:t>
            </a:r>
            <a:endParaRPr lang="en-US" altLang="ja-JP" sz="2000" b="1" dirty="0">
              <a:solidFill>
                <a:schemeClr val="accent6">
                  <a:lumMod val="50000"/>
                </a:schemeClr>
              </a:solidFill>
              <a:latin typeface="メイリオ" panose="020B0604030504040204" pitchFamily="50" charset="-128"/>
              <a:ea typeface="メイリオ" panose="020B0604030504040204" pitchFamily="50" charset="-128"/>
            </a:endParaRPr>
          </a:p>
          <a:p>
            <a:pPr algn="ctr">
              <a:defRPr/>
            </a:pPr>
            <a:endParaRPr lang="en-US" altLang="ja-JP" dirty="0">
              <a:solidFill>
                <a:schemeClr val="accent6">
                  <a:lumMod val="50000"/>
                </a:schemeClr>
              </a:solidFill>
              <a:latin typeface="メイリオ" panose="020B0604030504040204" pitchFamily="50" charset="-128"/>
              <a:ea typeface="メイリオ" panose="020B0604030504040204" pitchFamily="50" charset="-128"/>
            </a:endParaRPr>
          </a:p>
          <a:p>
            <a:pPr algn="ctr">
              <a:defRPr/>
            </a:pPr>
            <a:r>
              <a:rPr lang="ja-JP" altLang="en-US" sz="1600" dirty="0">
                <a:solidFill>
                  <a:schemeClr val="accent6">
                    <a:lumMod val="50000"/>
                  </a:schemeClr>
                </a:solidFill>
                <a:latin typeface="メイリオ" panose="020B0604030504040204" pitchFamily="50" charset="-128"/>
                <a:ea typeface="メイリオ" panose="020B0604030504040204" pitchFamily="50" charset="-128"/>
              </a:rPr>
              <a:t>以下の項目を含めた事業の仮説について、プレゼン資料の作成をお願いします。</a:t>
            </a:r>
            <a:endParaRPr lang="en-US" altLang="ja-JP" sz="1600" dirty="0">
              <a:solidFill>
                <a:schemeClr val="accent6">
                  <a:lumMod val="50000"/>
                </a:schemeClr>
              </a:solidFill>
              <a:latin typeface="メイリオ" panose="020B0604030504040204" pitchFamily="50" charset="-128"/>
              <a:ea typeface="メイリオ" panose="020B0604030504040204" pitchFamily="50" charset="-128"/>
            </a:endParaRPr>
          </a:p>
          <a:p>
            <a:pPr algn="ctr">
              <a:defRPr/>
            </a:pPr>
            <a:r>
              <a:rPr kumimoji="0" lang="ja-JP" altLang="en-US" sz="1600" b="0" i="0" u="none" strike="noStrike" kern="1200" cap="none" spc="0" normalizeH="0" baseline="0" noProof="0" dirty="0">
                <a:ln>
                  <a:noFill/>
                </a:ln>
                <a:solidFill>
                  <a:schemeClr val="accent6">
                    <a:lumMod val="50000"/>
                  </a:schemeClr>
                </a:solidFill>
                <a:effectLst/>
                <a:uLnTx/>
                <a:uFillTx/>
                <a:latin typeface="メイリオ" panose="020B0604030504040204" pitchFamily="50" charset="-128"/>
                <a:ea typeface="メイリオ" panose="020B0604030504040204" pitchFamily="50" charset="-128"/>
              </a:rPr>
              <a:t>書式自由・順序自由です。各項目に盛り込む内容は次ページ以降をご参照ください。</a:t>
            </a:r>
            <a:br>
              <a:rPr lang="en-US" altLang="ja-JP" sz="1200" dirty="0">
                <a:solidFill>
                  <a:schemeClr val="accent6">
                    <a:lumMod val="50000"/>
                  </a:schemeClr>
                </a:solidFill>
                <a:latin typeface="メイリオ" panose="020B0604030504040204" pitchFamily="50" charset="-128"/>
                <a:ea typeface="メイリオ" panose="020B0604030504040204" pitchFamily="50" charset="-128"/>
              </a:rPr>
            </a:br>
            <a:endParaRPr lang="en-US" altLang="ja-JP" sz="1600" dirty="0">
              <a:solidFill>
                <a:schemeClr val="accent6">
                  <a:lumMod val="50000"/>
                </a:schemeClr>
              </a:solidFill>
              <a:latin typeface="メイリオ" panose="020B0604030504040204" pitchFamily="50" charset="-128"/>
              <a:ea typeface="メイリオ" panose="020B0604030504040204" pitchFamily="50" charset="-128"/>
            </a:endParaRPr>
          </a:p>
          <a:p>
            <a:pPr marL="457200" indent="-457200">
              <a:lnSpc>
                <a:spcPct val="150000"/>
              </a:lnSpc>
              <a:buFont typeface="Wingdings" panose="05000000000000000000" pitchFamily="2" charset="2"/>
              <a:buChar char="u"/>
              <a:defRPr/>
            </a:pPr>
            <a:r>
              <a:rPr kumimoji="1" lang="ja-JP" altLang="en-US" sz="1600" dirty="0">
                <a:solidFill>
                  <a:schemeClr val="accent6">
                    <a:lumMod val="50000"/>
                  </a:schemeClr>
                </a:solidFill>
                <a:latin typeface="メイリオ" panose="020B0604030504040204" pitchFamily="50" charset="-128"/>
                <a:ea typeface="メイリオ" panose="020B0604030504040204" pitchFamily="50" charset="-128"/>
              </a:rPr>
              <a:t>なぜ取り組むのか：事業背景</a:t>
            </a:r>
            <a:endParaRPr kumimoji="1" lang="en-US" altLang="ja-JP" sz="1600" dirty="0">
              <a:solidFill>
                <a:schemeClr val="accent6">
                  <a:lumMod val="50000"/>
                </a:schemeClr>
              </a:solidFill>
              <a:latin typeface="メイリオ" panose="020B0604030504040204" pitchFamily="50" charset="-128"/>
              <a:ea typeface="メイリオ" panose="020B0604030504040204" pitchFamily="50" charset="-128"/>
            </a:endParaRPr>
          </a:p>
          <a:p>
            <a:pPr marL="457200" indent="-457200">
              <a:lnSpc>
                <a:spcPct val="150000"/>
              </a:lnSpc>
              <a:buFont typeface="Wingdings" panose="05000000000000000000" pitchFamily="2" charset="2"/>
              <a:buChar char="u"/>
              <a:defRPr/>
            </a:pPr>
            <a:r>
              <a:rPr kumimoji="1" lang="ja-JP" altLang="en-US" sz="1600" dirty="0">
                <a:solidFill>
                  <a:schemeClr val="accent6">
                    <a:lumMod val="50000"/>
                  </a:schemeClr>
                </a:solidFill>
                <a:latin typeface="メイリオ" panose="020B0604030504040204" pitchFamily="50" charset="-128"/>
                <a:ea typeface="メイリオ" panose="020B0604030504040204" pitchFamily="50" charset="-128"/>
              </a:rPr>
              <a:t>何を売るか：商品</a:t>
            </a:r>
            <a:endParaRPr kumimoji="1" lang="en-US" altLang="ja-JP" sz="1600" dirty="0">
              <a:solidFill>
                <a:schemeClr val="accent6">
                  <a:lumMod val="50000"/>
                </a:schemeClr>
              </a:solidFill>
              <a:latin typeface="メイリオ" panose="020B0604030504040204" pitchFamily="50" charset="-128"/>
              <a:ea typeface="メイリオ" panose="020B0604030504040204" pitchFamily="50" charset="-128"/>
            </a:endParaRPr>
          </a:p>
          <a:p>
            <a:pPr marL="457200" indent="-457200">
              <a:lnSpc>
                <a:spcPct val="150000"/>
              </a:lnSpc>
              <a:buFont typeface="Wingdings" panose="05000000000000000000" pitchFamily="2" charset="2"/>
              <a:buChar char="u"/>
              <a:defRPr/>
            </a:pPr>
            <a:r>
              <a:rPr kumimoji="1" lang="ja-JP" altLang="en-US" sz="1600" dirty="0">
                <a:solidFill>
                  <a:schemeClr val="accent6">
                    <a:lumMod val="50000"/>
                  </a:schemeClr>
                </a:solidFill>
                <a:latin typeface="メイリオ" panose="020B0604030504040204" pitchFamily="50" charset="-128"/>
                <a:ea typeface="メイリオ" panose="020B0604030504040204" pitchFamily="50" charset="-128"/>
              </a:rPr>
              <a:t>どうやって利益を出すか：実現性</a:t>
            </a:r>
            <a:endParaRPr kumimoji="1" lang="en-US" altLang="ja-JP" sz="1600" dirty="0">
              <a:solidFill>
                <a:schemeClr val="accent6">
                  <a:lumMod val="50000"/>
                </a:schemeClr>
              </a:solidFill>
              <a:latin typeface="メイリオ" panose="020B0604030504040204" pitchFamily="50" charset="-128"/>
              <a:ea typeface="メイリオ" panose="020B0604030504040204" pitchFamily="50" charset="-128"/>
            </a:endParaRPr>
          </a:p>
          <a:p>
            <a:pPr marL="457200" indent="-457200">
              <a:lnSpc>
                <a:spcPct val="150000"/>
              </a:lnSpc>
              <a:buFont typeface="Wingdings" panose="05000000000000000000" pitchFamily="2" charset="2"/>
              <a:buChar char="u"/>
              <a:defRPr/>
            </a:pPr>
            <a:r>
              <a:rPr lang="ja-JP" altLang="en-US" sz="1600" dirty="0">
                <a:solidFill>
                  <a:schemeClr val="accent6">
                    <a:lumMod val="50000"/>
                  </a:schemeClr>
                </a:solidFill>
                <a:latin typeface="メイリオ" panose="020B0604030504040204" pitchFamily="50" charset="-128"/>
                <a:ea typeface="メイリオ" panose="020B0604030504040204" pitchFamily="50" charset="-128"/>
              </a:rPr>
              <a:t>売れるか：市場性</a:t>
            </a:r>
            <a:endParaRPr lang="en-US" altLang="ja-JP" sz="1600" dirty="0">
              <a:solidFill>
                <a:schemeClr val="accent6">
                  <a:lumMod val="50000"/>
                </a:schemeClr>
              </a:solidFill>
              <a:latin typeface="メイリオ" panose="020B0604030504040204" pitchFamily="50" charset="-128"/>
              <a:ea typeface="メイリオ" panose="020B0604030504040204" pitchFamily="50" charset="-128"/>
            </a:endParaRPr>
          </a:p>
          <a:p>
            <a:pPr marL="457200" indent="-457200">
              <a:lnSpc>
                <a:spcPct val="150000"/>
              </a:lnSpc>
              <a:buFont typeface="Wingdings" panose="05000000000000000000" pitchFamily="2" charset="2"/>
              <a:buChar char="u"/>
              <a:defRPr/>
            </a:pPr>
            <a:r>
              <a:rPr lang="ja-JP" altLang="en-US" sz="1600" dirty="0">
                <a:solidFill>
                  <a:schemeClr val="accent6">
                    <a:lumMod val="50000"/>
                  </a:schemeClr>
                </a:solidFill>
                <a:latin typeface="メイリオ" panose="020B0604030504040204" pitchFamily="50" charset="-128"/>
                <a:ea typeface="メイリオ" panose="020B0604030504040204" pitchFamily="50" charset="-128"/>
              </a:rPr>
              <a:t>勝てるか：優位性</a:t>
            </a:r>
            <a:endParaRPr lang="en-US" altLang="ja-JP" sz="1600" dirty="0">
              <a:solidFill>
                <a:schemeClr val="accent6">
                  <a:lumMod val="50000"/>
                </a:schemeClr>
              </a:solidFill>
              <a:latin typeface="メイリオ" panose="020B0604030504040204" pitchFamily="50" charset="-128"/>
              <a:ea typeface="メイリオ" panose="020B0604030504040204" pitchFamily="50" charset="-128"/>
            </a:endParaRPr>
          </a:p>
          <a:p>
            <a:pPr marL="457200" indent="-457200">
              <a:lnSpc>
                <a:spcPct val="150000"/>
              </a:lnSpc>
              <a:buFont typeface="Wingdings" panose="05000000000000000000" pitchFamily="2" charset="2"/>
              <a:buChar char="u"/>
              <a:defRPr/>
            </a:pPr>
            <a:r>
              <a:rPr lang="ja-JP" altLang="en-US" sz="1600" dirty="0">
                <a:solidFill>
                  <a:schemeClr val="accent6">
                    <a:lumMod val="50000"/>
                  </a:schemeClr>
                </a:solidFill>
                <a:latin typeface="メイリオ" panose="020B0604030504040204" pitchFamily="50" charset="-128"/>
                <a:ea typeface="メイリオ" panose="020B0604030504040204" pitchFamily="50" charset="-128"/>
              </a:rPr>
              <a:t>なぜ西粟倉村が支援する必要があるのか：地域への価値</a:t>
            </a:r>
            <a:endParaRPr lang="en-US" altLang="ja-JP" sz="1600" u="sng" dirty="0">
              <a:solidFill>
                <a:srgbClr val="FF0000"/>
              </a:solidFill>
              <a:latin typeface="メイリオ" panose="020B0604030504040204" pitchFamily="50" charset="-128"/>
              <a:ea typeface="メイリオ" panose="020B0604030504040204" pitchFamily="50" charset="-128"/>
            </a:endParaRPr>
          </a:p>
          <a:p>
            <a:pPr marL="457200" indent="-457200">
              <a:lnSpc>
                <a:spcPct val="150000"/>
              </a:lnSpc>
              <a:buFont typeface="Wingdings" panose="05000000000000000000" pitchFamily="2" charset="2"/>
              <a:buChar char="u"/>
              <a:defRPr/>
            </a:pPr>
            <a:r>
              <a:rPr lang="ja-JP" altLang="en-US" sz="1600" dirty="0">
                <a:solidFill>
                  <a:schemeClr val="accent6">
                    <a:lumMod val="50000"/>
                  </a:schemeClr>
                </a:solidFill>
                <a:latin typeface="メイリオ" panose="020B0604030504040204" pitchFamily="50" charset="-128"/>
                <a:ea typeface="メイリオ" panose="020B0604030504040204" pitchFamily="50" charset="-128"/>
              </a:rPr>
              <a:t>決意</a:t>
            </a:r>
            <a:endParaRPr lang="en-US" altLang="ja-JP" sz="1600" dirty="0">
              <a:solidFill>
                <a:schemeClr val="accent6">
                  <a:lumMod val="50000"/>
                </a:schemeClr>
              </a:solidFill>
              <a:latin typeface="メイリオ" panose="020B0604030504040204" pitchFamily="50" charset="-128"/>
              <a:ea typeface="メイリオ" panose="020B0604030504040204" pitchFamily="50" charset="-128"/>
            </a:endParaRPr>
          </a:p>
          <a:p>
            <a:pPr>
              <a:lnSpc>
                <a:spcPct val="150000"/>
              </a:lnSpc>
              <a:defRPr/>
            </a:pPr>
            <a:r>
              <a:rPr lang="ja-JP" altLang="en-US" sz="1600" dirty="0">
                <a:solidFill>
                  <a:schemeClr val="accent6">
                    <a:lumMod val="50000"/>
                  </a:schemeClr>
                </a:solidFill>
                <a:latin typeface="メイリオ" panose="020B0604030504040204" pitchFamily="50" charset="-128"/>
                <a:ea typeface="メイリオ" panose="020B0604030504040204" pitchFamily="50" charset="-128"/>
              </a:rPr>
              <a:t>　</a:t>
            </a:r>
            <a:r>
              <a:rPr lang="en-US" altLang="ja-JP" sz="1600" u="sng" dirty="0">
                <a:solidFill>
                  <a:schemeClr val="accent6">
                    <a:lumMod val="50000"/>
                  </a:schemeClr>
                </a:solidFill>
                <a:latin typeface="メイリオ" panose="020B0604030504040204" pitchFamily="50" charset="-128"/>
                <a:ea typeface="メイリオ" panose="020B0604030504040204" pitchFamily="50" charset="-128"/>
              </a:rPr>
              <a:t>※</a:t>
            </a:r>
            <a:r>
              <a:rPr lang="ja-JP" altLang="en-US" sz="1600" u="sng" dirty="0">
                <a:solidFill>
                  <a:schemeClr val="accent6">
                    <a:lumMod val="50000"/>
                  </a:schemeClr>
                </a:solidFill>
                <a:latin typeface="メイリオ" panose="020B0604030504040204" pitchFamily="50" charset="-128"/>
                <a:ea typeface="メイリオ" panose="020B0604030504040204" pitchFamily="50" charset="-128"/>
              </a:rPr>
              <a:t>（添付資料）令和</a:t>
            </a:r>
            <a:r>
              <a:rPr lang="en-US" altLang="ja-JP" sz="1600" u="sng" dirty="0">
                <a:solidFill>
                  <a:schemeClr val="accent6">
                    <a:lumMod val="50000"/>
                  </a:schemeClr>
                </a:solidFill>
                <a:latin typeface="メイリオ" panose="020B0604030504040204" pitchFamily="50" charset="-128"/>
                <a:ea typeface="メイリオ" panose="020B0604030504040204" pitchFamily="50" charset="-128"/>
              </a:rPr>
              <a:t>5</a:t>
            </a:r>
            <a:r>
              <a:rPr lang="ja-JP" altLang="en-US" sz="1600" u="sng" dirty="0">
                <a:solidFill>
                  <a:schemeClr val="accent6">
                    <a:lumMod val="50000"/>
                  </a:schemeClr>
                </a:solidFill>
                <a:latin typeface="メイリオ" panose="020B0604030504040204" pitchFamily="50" charset="-128"/>
                <a:ea typeface="メイリオ" panose="020B0604030504040204" pitchFamily="50" charset="-128"/>
              </a:rPr>
              <a:t>年</a:t>
            </a:r>
            <a:r>
              <a:rPr lang="en-US" altLang="ja-JP" sz="1600" u="sng" dirty="0">
                <a:solidFill>
                  <a:schemeClr val="accent6">
                    <a:lumMod val="50000"/>
                  </a:schemeClr>
                </a:solidFill>
                <a:latin typeface="メイリオ" panose="020B0604030504040204" pitchFamily="50" charset="-128"/>
                <a:ea typeface="メイリオ" panose="020B0604030504040204" pitchFamily="50" charset="-128"/>
              </a:rPr>
              <a:t>10</a:t>
            </a:r>
            <a:r>
              <a:rPr lang="ja-JP" altLang="en-US" sz="1600" u="sng" dirty="0">
                <a:solidFill>
                  <a:schemeClr val="accent6">
                    <a:lumMod val="50000"/>
                  </a:schemeClr>
                </a:solidFill>
                <a:latin typeface="メイリオ" panose="020B0604030504040204" pitchFamily="50" charset="-128"/>
                <a:ea typeface="メイリオ" panose="020B0604030504040204" pitchFamily="50" charset="-128"/>
              </a:rPr>
              <a:t>月～令和</a:t>
            </a:r>
            <a:r>
              <a:rPr lang="en-US" altLang="ja-JP" sz="1600" u="sng" dirty="0">
                <a:solidFill>
                  <a:schemeClr val="accent6">
                    <a:lumMod val="50000"/>
                  </a:schemeClr>
                </a:solidFill>
                <a:latin typeface="メイリオ" panose="020B0604030504040204" pitchFamily="50" charset="-128"/>
                <a:ea typeface="メイリオ" panose="020B0604030504040204" pitchFamily="50" charset="-128"/>
              </a:rPr>
              <a:t>8</a:t>
            </a:r>
            <a:r>
              <a:rPr lang="ja-JP" altLang="en-US" sz="1600" u="sng" dirty="0">
                <a:solidFill>
                  <a:schemeClr val="accent6">
                    <a:lumMod val="50000"/>
                  </a:schemeClr>
                </a:solidFill>
                <a:latin typeface="メイリオ" panose="020B0604030504040204" pitchFamily="50" charset="-128"/>
                <a:ea typeface="メイリオ" panose="020B0604030504040204" pitchFamily="50" charset="-128"/>
              </a:rPr>
              <a:t>年</a:t>
            </a:r>
            <a:r>
              <a:rPr lang="en-US" altLang="ja-JP" sz="1600" u="sng" dirty="0">
                <a:solidFill>
                  <a:schemeClr val="accent6">
                    <a:lumMod val="50000"/>
                  </a:schemeClr>
                </a:solidFill>
                <a:latin typeface="メイリオ" panose="020B0604030504040204" pitchFamily="50" charset="-128"/>
                <a:ea typeface="メイリオ" panose="020B0604030504040204" pitchFamily="50" charset="-128"/>
              </a:rPr>
              <a:t>9</a:t>
            </a:r>
            <a:r>
              <a:rPr lang="ja-JP" altLang="en-US" sz="1600" u="sng" dirty="0">
                <a:solidFill>
                  <a:schemeClr val="accent6">
                    <a:lumMod val="50000"/>
                  </a:schemeClr>
                </a:solidFill>
                <a:latin typeface="メイリオ" panose="020B0604030504040204" pitchFamily="50" charset="-128"/>
                <a:ea typeface="メイリオ" panose="020B0604030504040204" pitchFamily="50" charset="-128"/>
              </a:rPr>
              <a:t>月までの収支計画</a:t>
            </a:r>
            <a:endParaRPr lang="en-US" altLang="ja-JP" sz="1600" u="sng" dirty="0">
              <a:solidFill>
                <a:schemeClr val="accent6">
                  <a:lumMod val="50000"/>
                </a:schemeClr>
              </a:solidFill>
              <a:latin typeface="メイリオ" panose="020B0604030504040204" pitchFamily="50" charset="-128"/>
              <a:ea typeface="メイリオ" panose="020B0604030504040204" pitchFamily="50" charset="-128"/>
            </a:endParaRPr>
          </a:p>
        </p:txBody>
      </p:sp>
      <p:sp>
        <p:nvSpPr>
          <p:cNvPr id="10" name="直角三角形 9">
            <a:extLst>
              <a:ext uri="{FF2B5EF4-FFF2-40B4-BE49-F238E27FC236}">
                <a16:creationId xmlns:a16="http://schemas.microsoft.com/office/drawing/2014/main" id="{69B60CEE-CC78-DD2D-FC84-34F9D8555151}"/>
              </a:ext>
            </a:extLst>
          </p:cNvPr>
          <p:cNvSpPr/>
          <p:nvPr/>
        </p:nvSpPr>
        <p:spPr bwMode="auto">
          <a:xfrm rot="10800000" flipH="1">
            <a:off x="0" y="-7938"/>
            <a:ext cx="1027134" cy="1025166"/>
          </a:xfrm>
          <a:prstGeom prst="r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anchor="ctr"/>
          <a:lstStyle/>
          <a:p>
            <a:pPr algn="ctr">
              <a:defRPr/>
            </a:pPr>
            <a:endParaRPr lang="en-US" altLang="ja-JP" sz="1200" b="1" dirty="0">
              <a:solidFill>
                <a:schemeClr val="accent6"/>
              </a:solidFill>
              <a:latin typeface="メイリオ" panose="020B0604030504040204" pitchFamily="50" charset="-128"/>
              <a:ea typeface="メイリオ" panose="020B0604030504040204" pitchFamily="50" charset="-128"/>
            </a:endParaRPr>
          </a:p>
        </p:txBody>
      </p:sp>
      <p:sp>
        <p:nvSpPr>
          <p:cNvPr id="12" name="Rectangle 3">
            <a:extLst>
              <a:ext uri="{FF2B5EF4-FFF2-40B4-BE49-F238E27FC236}">
                <a16:creationId xmlns:a16="http://schemas.microsoft.com/office/drawing/2014/main" id="{3559CC07-9368-6462-3B68-E2B0DBA69474}"/>
              </a:ext>
            </a:extLst>
          </p:cNvPr>
          <p:cNvSpPr>
            <a:spLocks noChangeArrowheads="1"/>
          </p:cNvSpPr>
          <p:nvPr/>
        </p:nvSpPr>
        <p:spPr bwMode="auto">
          <a:xfrm>
            <a:off x="932430" y="359110"/>
            <a:ext cx="7109639" cy="3770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34"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34" charset="-128"/>
              </a:defRPr>
            </a:lvl9pPr>
          </a:lstStyle>
          <a:p>
            <a:pPr>
              <a:buNone/>
              <a:defRPr/>
            </a:pPr>
            <a:r>
              <a:rPr lang="ja-JP" altLang="en-US" sz="2000" b="1" dirty="0">
                <a:solidFill>
                  <a:schemeClr val="accent6">
                    <a:lumMod val="75000"/>
                  </a:schemeClr>
                </a:solidFill>
                <a:latin typeface="メイリオ" panose="020B0604030504040204" pitchFamily="34" charset="-128"/>
                <a:ea typeface="メイリオ" panose="020B0604030504040204" pitchFamily="34" charset="-128"/>
              </a:rPr>
              <a:t>西粟倉村起業型地域おこし協力隊選考会　事業プレゼン資料</a:t>
            </a:r>
            <a:endParaRPr lang="en-US" altLang="ja-JP" sz="2000" b="1" dirty="0">
              <a:solidFill>
                <a:schemeClr val="accent2"/>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039743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5C0EB73-DCCD-EDC5-5508-2DE1C6352CF5}"/>
              </a:ext>
            </a:extLst>
          </p:cNvPr>
          <p:cNvSpPr>
            <a:spLocks noGrp="1"/>
          </p:cNvSpPr>
          <p:nvPr>
            <p:ph type="ctrTitle"/>
          </p:nvPr>
        </p:nvSpPr>
        <p:spPr/>
        <p:txBody>
          <a:bodyPr/>
          <a:lstStyle/>
          <a:p>
            <a:r>
              <a:rPr kumimoji="1"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事業プランタイトル</a:t>
            </a:r>
            <a:r>
              <a:rPr kumimoji="1" lang="en-US" altLang="ja-JP" dirty="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p:txBody>
      </p:sp>
      <p:sp>
        <p:nvSpPr>
          <p:cNvPr id="3" name="字幕 2">
            <a:extLst>
              <a:ext uri="{FF2B5EF4-FFF2-40B4-BE49-F238E27FC236}">
                <a16:creationId xmlns:a16="http://schemas.microsoft.com/office/drawing/2014/main" id="{82EFCA21-AD2C-0DB6-75E9-54CA18B886E2}"/>
              </a:ext>
            </a:extLst>
          </p:cNvPr>
          <p:cNvSpPr>
            <a:spLocks noGrp="1"/>
          </p:cNvSpPr>
          <p:nvPr>
            <p:ph type="subTitle" idx="1"/>
          </p:nvPr>
        </p:nvSpPr>
        <p:spPr/>
        <p:txBody>
          <a:bodyPr/>
          <a:lstStyle/>
          <a:p>
            <a:r>
              <a:rPr kumimoji="1"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氏名</a:t>
            </a:r>
            <a:r>
              <a:rPr kumimoji="1" lang="en-US" altLang="ja-JP" dirty="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p:txBody>
      </p:sp>
      <p:sp>
        <p:nvSpPr>
          <p:cNvPr id="4" name="角丸四角形吹き出し 3">
            <a:extLst>
              <a:ext uri="{FF2B5EF4-FFF2-40B4-BE49-F238E27FC236}">
                <a16:creationId xmlns:a16="http://schemas.microsoft.com/office/drawing/2014/main" id="{762FA8C7-93CA-F176-23D1-F01BD81414AF}"/>
              </a:ext>
            </a:extLst>
          </p:cNvPr>
          <p:cNvSpPr/>
          <p:nvPr/>
        </p:nvSpPr>
        <p:spPr>
          <a:xfrm>
            <a:off x="5679528" y="1659053"/>
            <a:ext cx="3515302" cy="612276"/>
          </a:xfrm>
          <a:prstGeom prst="wedgeRoundRectCallout">
            <a:avLst>
              <a:gd name="adj1" fmla="val -34909"/>
              <a:gd name="adj2" fmla="val 95151"/>
              <a:gd name="adj3" fmla="val 16667"/>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25" dirty="0">
                <a:solidFill>
                  <a:srgbClr val="FF0000"/>
                </a:solidFill>
                <a:latin typeface="メイリオ" panose="020B0604030504040204" pitchFamily="50" charset="-128"/>
                <a:ea typeface="メイリオ" panose="020B0604030504040204" pitchFamily="50" charset="-128"/>
              </a:rPr>
              <a:t>事業目的や内容がイメージできる</a:t>
            </a:r>
            <a:endParaRPr lang="en-US" altLang="ja-JP" sz="1625" dirty="0">
              <a:solidFill>
                <a:srgbClr val="FF0000"/>
              </a:solidFill>
              <a:latin typeface="メイリオ" panose="020B0604030504040204" pitchFamily="50" charset="-128"/>
              <a:ea typeface="メイリオ" panose="020B0604030504040204" pitchFamily="50" charset="-128"/>
            </a:endParaRPr>
          </a:p>
          <a:p>
            <a:pPr algn="ctr"/>
            <a:r>
              <a:rPr lang="ja-JP" altLang="en-US" sz="1625" dirty="0">
                <a:solidFill>
                  <a:srgbClr val="FF0000"/>
                </a:solidFill>
                <a:latin typeface="メイリオ" panose="020B0604030504040204" pitchFamily="50" charset="-128"/>
                <a:ea typeface="メイリオ" panose="020B0604030504040204" pitchFamily="50" charset="-128"/>
              </a:rPr>
              <a:t>タイトルにしてください</a:t>
            </a:r>
          </a:p>
        </p:txBody>
      </p:sp>
    </p:spTree>
    <p:extLst>
      <p:ext uri="{BB962C8B-B14F-4D97-AF65-F5344CB8AC3E}">
        <p14:creationId xmlns:p14="http://schemas.microsoft.com/office/powerpoint/2010/main" val="2563060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88BFFC-FD74-AEA1-D2B8-EDA57BA72CAB}"/>
              </a:ext>
            </a:extLst>
          </p:cNvPr>
          <p:cNvSpPr>
            <a:spLocks noGrp="1"/>
          </p:cNvSpPr>
          <p:nvPr>
            <p:ph type="title"/>
          </p:nvPr>
        </p:nvSpPr>
        <p:spPr>
          <a:xfrm>
            <a:off x="686666" y="365760"/>
            <a:ext cx="8543925" cy="651469"/>
          </a:xfrm>
        </p:spPr>
        <p:txBody>
          <a:bodyPr>
            <a:normAutofit/>
          </a:bodyPr>
          <a:lstStyle/>
          <a:p>
            <a:r>
              <a:rPr kumimoji="1" lang="ja-JP" altLang="en-US" sz="2800" b="1" dirty="0">
                <a:solidFill>
                  <a:schemeClr val="accent6">
                    <a:lumMod val="50000"/>
                  </a:schemeClr>
                </a:solidFill>
                <a:latin typeface="メイリオ" panose="020B0604030504040204" pitchFamily="50" charset="-128"/>
                <a:ea typeface="メイリオ" panose="020B0604030504040204" pitchFamily="50" charset="-128"/>
              </a:rPr>
              <a:t>なぜ取り組むのか：事業背景</a:t>
            </a:r>
          </a:p>
        </p:txBody>
      </p:sp>
      <p:sp>
        <p:nvSpPr>
          <p:cNvPr id="6" name="直角三角形 5">
            <a:extLst>
              <a:ext uri="{FF2B5EF4-FFF2-40B4-BE49-F238E27FC236}">
                <a16:creationId xmlns:a16="http://schemas.microsoft.com/office/drawing/2014/main" id="{50D5CD44-64F5-B4C4-1A53-4CFA5F2D2839}"/>
              </a:ext>
            </a:extLst>
          </p:cNvPr>
          <p:cNvSpPr/>
          <p:nvPr/>
        </p:nvSpPr>
        <p:spPr bwMode="auto">
          <a:xfrm rot="10800000" flipH="1">
            <a:off x="0" y="-7938"/>
            <a:ext cx="1027134" cy="1025166"/>
          </a:xfrm>
          <a:prstGeom prst="r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anchor="ctr"/>
          <a:lstStyle/>
          <a:p>
            <a:pPr algn="ctr">
              <a:defRPr/>
            </a:pPr>
            <a:endParaRPr lang="en-US" altLang="ja-JP" sz="1200" b="1" dirty="0">
              <a:solidFill>
                <a:schemeClr val="accent6"/>
              </a:solidFill>
              <a:latin typeface="メイリオ" panose="020B0604030504040204" pitchFamily="50" charset="-128"/>
              <a:ea typeface="メイリオ" panose="020B0604030504040204" pitchFamily="50" charset="-128"/>
            </a:endParaRPr>
          </a:p>
        </p:txBody>
      </p:sp>
      <p:sp>
        <p:nvSpPr>
          <p:cNvPr id="7" name="四角形: 角を丸くする 4">
            <a:extLst>
              <a:ext uri="{FF2B5EF4-FFF2-40B4-BE49-F238E27FC236}">
                <a16:creationId xmlns:a16="http://schemas.microsoft.com/office/drawing/2014/main" id="{D26E0217-A21E-31F6-1648-1B1FAAEC1358}"/>
              </a:ext>
            </a:extLst>
          </p:cNvPr>
          <p:cNvSpPr/>
          <p:nvPr/>
        </p:nvSpPr>
        <p:spPr>
          <a:xfrm>
            <a:off x="511629" y="1017228"/>
            <a:ext cx="9133114" cy="5475011"/>
          </a:xfrm>
          <a:prstGeom prst="roundRect">
            <a:avLst>
              <a:gd name="adj" fmla="val 2525"/>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rgbClr val="FF0000"/>
                </a:solidFill>
                <a:latin typeface="メイリオ" panose="020B0604030504040204" pitchFamily="50" charset="-128"/>
                <a:ea typeface="メイリオ" panose="020B0604030504040204" pitchFamily="50" charset="-128"/>
              </a:rPr>
              <a:t>なぜこの事業が必要か</a:t>
            </a:r>
            <a:endParaRPr lang="en-US" altLang="ja-JP" dirty="0">
              <a:solidFill>
                <a:srgbClr val="FF0000"/>
              </a:solidFill>
              <a:latin typeface="メイリオ" panose="020B0604030504040204" pitchFamily="50" charset="-128"/>
              <a:ea typeface="メイリオ" panose="020B0604030504040204" pitchFamily="50" charset="-128"/>
            </a:endParaRPr>
          </a:p>
          <a:p>
            <a:r>
              <a:rPr lang="ja-JP" altLang="en-US" dirty="0">
                <a:solidFill>
                  <a:srgbClr val="FF0000"/>
                </a:solidFill>
                <a:latin typeface="メイリオ" panose="020B0604030504040204" pitchFamily="50" charset="-128"/>
                <a:ea typeface="メイリオ" panose="020B0604030504040204" pitchFamily="50" charset="-128"/>
              </a:rPr>
              <a:t>なぜ自分が取り組むのか</a:t>
            </a:r>
            <a:endParaRPr lang="en-US" altLang="ja-JP" dirty="0">
              <a:solidFill>
                <a:srgbClr val="FF0000"/>
              </a:solidFill>
              <a:latin typeface="メイリオ" panose="020B0604030504040204" pitchFamily="50" charset="-128"/>
              <a:ea typeface="メイリオ" panose="020B0604030504040204" pitchFamily="50" charset="-128"/>
            </a:endParaRPr>
          </a:p>
          <a:p>
            <a:endParaRPr lang="en-US" altLang="ja-JP" dirty="0">
              <a:solidFill>
                <a:srgbClr val="FF0000"/>
              </a:solidFill>
              <a:latin typeface="メイリオ" panose="020B0604030504040204" pitchFamily="50" charset="-128"/>
              <a:ea typeface="メイリオ" panose="020B0604030504040204" pitchFamily="50" charset="-128"/>
            </a:endParaRPr>
          </a:p>
          <a:p>
            <a:r>
              <a:rPr lang="ja-JP" altLang="en-US" dirty="0">
                <a:solidFill>
                  <a:srgbClr val="FF0000"/>
                </a:solidFill>
                <a:latin typeface="メイリオ" panose="020B0604030504040204" pitchFamily="50" charset="-128"/>
                <a:ea typeface="メイリオ" panose="020B0604030504040204" pitchFamily="50" charset="-128"/>
              </a:rPr>
              <a:t>個人の思いも含めて記してください</a:t>
            </a:r>
            <a:endParaRPr lang="en-US" altLang="ja-JP"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734083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88BFFC-FD74-AEA1-D2B8-EDA57BA72CAB}"/>
              </a:ext>
            </a:extLst>
          </p:cNvPr>
          <p:cNvSpPr>
            <a:spLocks noGrp="1"/>
          </p:cNvSpPr>
          <p:nvPr>
            <p:ph type="title"/>
          </p:nvPr>
        </p:nvSpPr>
        <p:spPr>
          <a:xfrm>
            <a:off x="686666" y="365760"/>
            <a:ext cx="8543925" cy="651469"/>
          </a:xfrm>
        </p:spPr>
        <p:txBody>
          <a:bodyPr>
            <a:normAutofit/>
          </a:bodyPr>
          <a:lstStyle/>
          <a:p>
            <a:r>
              <a:rPr kumimoji="1" lang="ja-JP" altLang="en-US" sz="2800" b="1" dirty="0">
                <a:solidFill>
                  <a:schemeClr val="accent6">
                    <a:lumMod val="50000"/>
                  </a:schemeClr>
                </a:solidFill>
                <a:latin typeface="メイリオ" panose="020B0604030504040204" pitchFamily="50" charset="-128"/>
                <a:ea typeface="メイリオ" panose="020B0604030504040204" pitchFamily="50" charset="-128"/>
              </a:rPr>
              <a:t>何を売るか：商品</a:t>
            </a:r>
          </a:p>
        </p:txBody>
      </p:sp>
      <p:sp>
        <p:nvSpPr>
          <p:cNvPr id="6" name="直角三角形 5">
            <a:extLst>
              <a:ext uri="{FF2B5EF4-FFF2-40B4-BE49-F238E27FC236}">
                <a16:creationId xmlns:a16="http://schemas.microsoft.com/office/drawing/2014/main" id="{50D5CD44-64F5-B4C4-1A53-4CFA5F2D2839}"/>
              </a:ext>
            </a:extLst>
          </p:cNvPr>
          <p:cNvSpPr/>
          <p:nvPr/>
        </p:nvSpPr>
        <p:spPr bwMode="auto">
          <a:xfrm rot="10800000" flipH="1">
            <a:off x="0" y="-7938"/>
            <a:ext cx="1027134" cy="1025166"/>
          </a:xfrm>
          <a:prstGeom prst="r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anchor="ctr"/>
          <a:lstStyle/>
          <a:p>
            <a:pPr algn="ctr">
              <a:defRPr/>
            </a:pPr>
            <a:endParaRPr lang="en-US" altLang="ja-JP" sz="1200" b="1" dirty="0">
              <a:solidFill>
                <a:schemeClr val="accent6"/>
              </a:solidFill>
              <a:latin typeface="メイリオ" panose="020B0604030504040204" pitchFamily="50" charset="-128"/>
              <a:ea typeface="メイリオ" panose="020B0604030504040204" pitchFamily="50" charset="-128"/>
            </a:endParaRPr>
          </a:p>
        </p:txBody>
      </p:sp>
      <p:sp>
        <p:nvSpPr>
          <p:cNvPr id="7" name="四角形: 角を丸くする 4">
            <a:extLst>
              <a:ext uri="{FF2B5EF4-FFF2-40B4-BE49-F238E27FC236}">
                <a16:creationId xmlns:a16="http://schemas.microsoft.com/office/drawing/2014/main" id="{D26E0217-A21E-31F6-1648-1B1FAAEC1358}"/>
              </a:ext>
            </a:extLst>
          </p:cNvPr>
          <p:cNvSpPr/>
          <p:nvPr/>
        </p:nvSpPr>
        <p:spPr>
          <a:xfrm>
            <a:off x="511629" y="1017228"/>
            <a:ext cx="9133114" cy="5475011"/>
          </a:xfrm>
          <a:prstGeom prst="roundRect">
            <a:avLst>
              <a:gd name="adj" fmla="val 2525"/>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en-US" altLang="ja-JP" dirty="0">
                <a:solidFill>
                  <a:srgbClr val="FF0000"/>
                </a:solidFill>
                <a:latin typeface="メイリオ" panose="020B0604030504040204" pitchFamily="50" charset="-128"/>
                <a:ea typeface="メイリオ" panose="020B0604030504040204" pitchFamily="50" charset="-128"/>
              </a:rPr>
              <a:t>①</a:t>
            </a:r>
            <a:r>
              <a:rPr kumimoji="1" lang="ja-JP" altLang="en-US" dirty="0">
                <a:solidFill>
                  <a:srgbClr val="FF0000"/>
                </a:solidFill>
                <a:latin typeface="メイリオ" panose="020B0604030504040204" pitchFamily="50" charset="-128"/>
                <a:ea typeface="メイリオ" panose="020B0604030504040204" pitchFamily="50" charset="-128"/>
              </a:rPr>
              <a:t>　具体的な商品</a:t>
            </a:r>
            <a:br>
              <a:rPr kumimoji="1" lang="en-US" altLang="ja-JP" dirty="0">
                <a:solidFill>
                  <a:srgbClr val="FF0000"/>
                </a:solidFill>
                <a:latin typeface="メイリオ" panose="020B0604030504040204" pitchFamily="50" charset="-128"/>
                <a:ea typeface="メイリオ" panose="020B0604030504040204" pitchFamily="50" charset="-128"/>
              </a:rPr>
            </a:br>
            <a:r>
              <a:rPr kumimoji="1" lang="ja-JP" altLang="en-US" dirty="0">
                <a:solidFill>
                  <a:srgbClr val="FF0000"/>
                </a:solidFill>
                <a:latin typeface="メイリオ" panose="020B0604030504040204" pitchFamily="50" charset="-128"/>
                <a:ea typeface="メイリオ" panose="020B0604030504040204" pitchFamily="50" charset="-128"/>
              </a:rPr>
              <a:t>あなたが考える事業でどのような製品／サービスを売ろうとしているか、</a:t>
            </a:r>
            <a:endParaRPr kumimoji="1" lang="en-US" altLang="ja-JP" dirty="0">
              <a:solidFill>
                <a:srgbClr val="FF0000"/>
              </a:solidFill>
              <a:latin typeface="メイリオ" panose="020B0604030504040204" pitchFamily="50" charset="-128"/>
              <a:ea typeface="メイリオ" panose="020B0604030504040204" pitchFamily="50" charset="-128"/>
            </a:endParaRPr>
          </a:p>
          <a:p>
            <a:r>
              <a:rPr kumimoji="1" lang="ja-JP" altLang="en-US" dirty="0">
                <a:solidFill>
                  <a:srgbClr val="FF0000"/>
                </a:solidFill>
                <a:latin typeface="メイリオ" panose="020B0604030504040204" pitchFamily="50" charset="-128"/>
                <a:ea typeface="メイリオ" panose="020B0604030504040204" pitchFamily="50" charset="-128"/>
              </a:rPr>
              <a:t>写真なども用いてわかりやすく示してください</a:t>
            </a:r>
            <a:endParaRPr kumimoji="1" lang="en-US" altLang="ja-JP" dirty="0">
              <a:solidFill>
                <a:srgbClr val="FF0000"/>
              </a:solidFill>
              <a:latin typeface="メイリオ" panose="020B0604030504040204" pitchFamily="50" charset="-128"/>
              <a:ea typeface="メイリオ" panose="020B0604030504040204" pitchFamily="50" charset="-128"/>
            </a:endParaRPr>
          </a:p>
          <a:p>
            <a:endParaRPr kumimoji="1" lang="en-US" altLang="ja-JP" dirty="0">
              <a:solidFill>
                <a:srgbClr val="FF0000"/>
              </a:solidFill>
              <a:latin typeface="メイリオ" panose="020B0604030504040204" pitchFamily="50" charset="-128"/>
              <a:ea typeface="メイリオ" panose="020B0604030504040204" pitchFamily="50" charset="-128"/>
            </a:endParaRPr>
          </a:p>
          <a:p>
            <a:pPr>
              <a:lnSpc>
                <a:spcPct val="150000"/>
              </a:lnSpc>
            </a:pPr>
            <a:r>
              <a:rPr kumimoji="1" lang="ja-JP" altLang="en-US" dirty="0">
                <a:solidFill>
                  <a:srgbClr val="FF0000"/>
                </a:solidFill>
                <a:latin typeface="メイリオ" panose="020B0604030504040204" pitchFamily="50" charset="-128"/>
                <a:ea typeface="メイリオ" panose="020B0604030504040204" pitchFamily="50" charset="-128"/>
              </a:rPr>
              <a:t>②　イチオシポイント</a:t>
            </a:r>
            <a:br>
              <a:rPr kumimoji="1" lang="en-US" altLang="ja-JP" dirty="0">
                <a:solidFill>
                  <a:srgbClr val="FF0000"/>
                </a:solidFill>
                <a:latin typeface="メイリオ" panose="020B0604030504040204" pitchFamily="50" charset="-128"/>
                <a:ea typeface="メイリオ" panose="020B0604030504040204" pitchFamily="50" charset="-128"/>
              </a:rPr>
            </a:br>
            <a:r>
              <a:rPr kumimoji="1" lang="ja-JP" altLang="en-US" dirty="0">
                <a:solidFill>
                  <a:srgbClr val="FF0000"/>
                </a:solidFill>
                <a:latin typeface="メイリオ" panose="020B0604030504040204" pitchFamily="50" charset="-128"/>
                <a:ea typeface="メイリオ" panose="020B0604030504040204" pitchFamily="50" charset="-128"/>
              </a:rPr>
              <a:t>お客さんが買いたくなる、あなたの商品の特徴と魅力を</a:t>
            </a:r>
            <a:endParaRPr kumimoji="1" lang="en-US" altLang="ja-JP" dirty="0">
              <a:solidFill>
                <a:srgbClr val="FF0000"/>
              </a:solidFill>
              <a:latin typeface="メイリオ" panose="020B0604030504040204" pitchFamily="50" charset="-128"/>
              <a:ea typeface="メイリオ" panose="020B0604030504040204" pitchFamily="50" charset="-128"/>
            </a:endParaRPr>
          </a:p>
          <a:p>
            <a:r>
              <a:rPr kumimoji="1" lang="ja-JP" altLang="en-US" dirty="0">
                <a:solidFill>
                  <a:srgbClr val="FF0000"/>
                </a:solidFill>
                <a:latin typeface="メイリオ" panose="020B0604030504040204" pitchFamily="50" charset="-128"/>
                <a:ea typeface="メイリオ" panose="020B0604030504040204" pitchFamily="50" charset="-128"/>
              </a:rPr>
              <a:t>できるだけ短い言葉で表してください</a:t>
            </a:r>
            <a:endParaRPr kumimoji="1" lang="en-US" altLang="ja-JP"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3503001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88BFFC-FD74-AEA1-D2B8-EDA57BA72CAB}"/>
              </a:ext>
            </a:extLst>
          </p:cNvPr>
          <p:cNvSpPr>
            <a:spLocks noGrp="1"/>
          </p:cNvSpPr>
          <p:nvPr>
            <p:ph type="title"/>
          </p:nvPr>
        </p:nvSpPr>
        <p:spPr>
          <a:xfrm>
            <a:off x="686666" y="365760"/>
            <a:ext cx="8543925" cy="651469"/>
          </a:xfrm>
        </p:spPr>
        <p:txBody>
          <a:bodyPr>
            <a:normAutofit/>
          </a:bodyPr>
          <a:lstStyle/>
          <a:p>
            <a:r>
              <a:rPr kumimoji="1" lang="ja-JP" altLang="en-US" sz="2800" b="1" dirty="0">
                <a:solidFill>
                  <a:schemeClr val="accent6">
                    <a:lumMod val="50000"/>
                  </a:schemeClr>
                </a:solidFill>
                <a:latin typeface="メイリオ" panose="020B0604030504040204" pitchFamily="50" charset="-128"/>
                <a:ea typeface="メイリオ" panose="020B0604030504040204" pitchFamily="50" charset="-128"/>
              </a:rPr>
              <a:t>何を売るか</a:t>
            </a:r>
            <a:r>
              <a:rPr lang="ja-JP" altLang="en-US" sz="2800" b="1" dirty="0">
                <a:solidFill>
                  <a:schemeClr val="accent6">
                    <a:lumMod val="50000"/>
                  </a:schemeClr>
                </a:solidFill>
                <a:latin typeface="メイリオ" panose="020B0604030504040204" pitchFamily="50" charset="-128"/>
                <a:ea typeface="メイリオ" panose="020B0604030504040204" pitchFamily="50" charset="-128"/>
              </a:rPr>
              <a:t>：商品</a:t>
            </a:r>
            <a:endParaRPr kumimoji="1" lang="ja-JP" altLang="en-US" sz="2800" b="1" dirty="0">
              <a:solidFill>
                <a:schemeClr val="accent6">
                  <a:lumMod val="50000"/>
                </a:schemeClr>
              </a:solidFill>
              <a:latin typeface="メイリオ" panose="020B0604030504040204" pitchFamily="50" charset="-128"/>
              <a:ea typeface="メイリオ" panose="020B0604030504040204" pitchFamily="50" charset="-128"/>
            </a:endParaRPr>
          </a:p>
        </p:txBody>
      </p:sp>
      <p:sp>
        <p:nvSpPr>
          <p:cNvPr id="6" name="直角三角形 5">
            <a:extLst>
              <a:ext uri="{FF2B5EF4-FFF2-40B4-BE49-F238E27FC236}">
                <a16:creationId xmlns:a16="http://schemas.microsoft.com/office/drawing/2014/main" id="{50D5CD44-64F5-B4C4-1A53-4CFA5F2D2839}"/>
              </a:ext>
            </a:extLst>
          </p:cNvPr>
          <p:cNvSpPr/>
          <p:nvPr/>
        </p:nvSpPr>
        <p:spPr bwMode="auto">
          <a:xfrm rot="10800000" flipH="1">
            <a:off x="0" y="-7938"/>
            <a:ext cx="1027134" cy="1025166"/>
          </a:xfrm>
          <a:prstGeom prst="r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anchor="ctr"/>
          <a:lstStyle/>
          <a:p>
            <a:pPr algn="ctr">
              <a:defRPr/>
            </a:pPr>
            <a:endParaRPr lang="en-US" altLang="ja-JP" sz="1200" b="1" dirty="0">
              <a:solidFill>
                <a:schemeClr val="accent6"/>
              </a:solidFill>
              <a:latin typeface="メイリオ" panose="020B0604030504040204" pitchFamily="50" charset="-128"/>
              <a:ea typeface="メイリオ" panose="020B0604030504040204" pitchFamily="50" charset="-128"/>
            </a:endParaRPr>
          </a:p>
        </p:txBody>
      </p:sp>
      <p:sp>
        <p:nvSpPr>
          <p:cNvPr id="7" name="四角形: 角を丸くする 4">
            <a:extLst>
              <a:ext uri="{FF2B5EF4-FFF2-40B4-BE49-F238E27FC236}">
                <a16:creationId xmlns:a16="http://schemas.microsoft.com/office/drawing/2014/main" id="{D26E0217-A21E-31F6-1648-1B1FAAEC1358}"/>
              </a:ext>
            </a:extLst>
          </p:cNvPr>
          <p:cNvSpPr/>
          <p:nvPr/>
        </p:nvSpPr>
        <p:spPr>
          <a:xfrm>
            <a:off x="511629" y="1017228"/>
            <a:ext cx="9133114" cy="5475011"/>
          </a:xfrm>
          <a:prstGeom prst="roundRect">
            <a:avLst>
              <a:gd name="adj" fmla="val 2525"/>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dirty="0">
                <a:solidFill>
                  <a:srgbClr val="FF0000"/>
                </a:solidFill>
                <a:latin typeface="メイリオ" panose="020B0604030504040204" pitchFamily="50" charset="-128"/>
                <a:ea typeface="メイリオ" panose="020B0604030504040204" pitchFamily="50" charset="-128"/>
              </a:rPr>
              <a:t>③　どんな人が、なぜほしがるか</a:t>
            </a:r>
            <a:r>
              <a:rPr kumimoji="1" lang="en-US" altLang="ja-JP" dirty="0">
                <a:solidFill>
                  <a:srgbClr val="FF0000"/>
                </a:solidFill>
                <a:latin typeface="メイリオ" panose="020B0604030504040204" pitchFamily="50" charset="-128"/>
                <a:ea typeface="メイリオ" panose="020B0604030504040204" pitchFamily="50" charset="-128"/>
              </a:rPr>
              <a:t>(</a:t>
            </a:r>
            <a:r>
              <a:rPr kumimoji="1" lang="ja-JP" altLang="en-US" dirty="0">
                <a:solidFill>
                  <a:srgbClr val="FF0000"/>
                </a:solidFill>
                <a:latin typeface="メイリオ" panose="020B0604030504040204" pitchFamily="50" charset="-128"/>
                <a:ea typeface="メイリオ" panose="020B0604030504040204" pitchFamily="50" charset="-128"/>
              </a:rPr>
              <a:t>顧客</a:t>
            </a:r>
            <a:r>
              <a:rPr kumimoji="1" lang="en-US" altLang="ja-JP" dirty="0">
                <a:solidFill>
                  <a:srgbClr val="FF0000"/>
                </a:solidFill>
                <a:latin typeface="メイリオ" panose="020B0604030504040204" pitchFamily="50" charset="-128"/>
                <a:ea typeface="メイリオ" panose="020B0604030504040204" pitchFamily="50" charset="-128"/>
              </a:rPr>
              <a:t>)</a:t>
            </a:r>
          </a:p>
          <a:p>
            <a:r>
              <a:rPr kumimoji="1" lang="ja-JP" altLang="en-US" dirty="0">
                <a:solidFill>
                  <a:srgbClr val="FF0000"/>
                </a:solidFill>
                <a:latin typeface="メイリオ" panose="020B0604030504040204" pitchFamily="50" charset="-128"/>
                <a:ea typeface="メイリオ" panose="020B0604030504040204" pitchFamily="50" charset="-128"/>
              </a:rPr>
              <a:t>お客さんはどんな人か（</a:t>
            </a:r>
            <a:r>
              <a:rPr lang="ja-JP" altLang="en-US" dirty="0">
                <a:solidFill>
                  <a:srgbClr val="FF0000"/>
                </a:solidFill>
                <a:latin typeface="メイリオ" panose="020B0604030504040204" pitchFamily="50" charset="-128"/>
                <a:ea typeface="メイリオ" panose="020B0604030504040204" pitchFamily="50" charset="-128"/>
              </a:rPr>
              <a:t>年齢、居住地、お金の使い方、ライフスタイル等）、</a:t>
            </a:r>
            <a:br>
              <a:rPr lang="en-US" altLang="ja-JP" dirty="0">
                <a:solidFill>
                  <a:srgbClr val="FF0000"/>
                </a:solidFill>
                <a:latin typeface="メイリオ" panose="020B0604030504040204" pitchFamily="50" charset="-128"/>
                <a:ea typeface="メイリオ" panose="020B0604030504040204" pitchFamily="50" charset="-128"/>
              </a:rPr>
            </a:br>
            <a:r>
              <a:rPr lang="ja-JP" altLang="en-US" dirty="0">
                <a:solidFill>
                  <a:srgbClr val="FF0000"/>
                </a:solidFill>
                <a:latin typeface="メイリオ" panose="020B0604030504040204" pitchFamily="50" charset="-128"/>
                <a:ea typeface="メイリオ" panose="020B0604030504040204" pitchFamily="50" charset="-128"/>
              </a:rPr>
              <a:t>できるだけ詳しく示してください</a:t>
            </a:r>
            <a:endParaRPr lang="en-US" altLang="ja-JP" dirty="0">
              <a:solidFill>
                <a:srgbClr val="FF0000"/>
              </a:solidFill>
              <a:latin typeface="メイリオ" panose="020B0604030504040204" pitchFamily="50" charset="-128"/>
              <a:ea typeface="メイリオ" panose="020B0604030504040204" pitchFamily="50" charset="-128"/>
            </a:endParaRPr>
          </a:p>
          <a:p>
            <a:r>
              <a:rPr lang="ja-JP" altLang="en-US" dirty="0">
                <a:solidFill>
                  <a:srgbClr val="FF0000"/>
                </a:solidFill>
                <a:latin typeface="メイリオ" panose="020B0604030504040204" pitchFamily="50" charset="-128"/>
                <a:ea typeface="メイリオ" panose="020B0604030504040204" pitchFamily="50" charset="-128"/>
              </a:rPr>
              <a:t>そのお客さんのどんな願いや困りごとに応える商品なのか、記してください</a:t>
            </a:r>
            <a:endParaRPr kumimoji="1" lang="en-US" altLang="ja-JP" dirty="0">
              <a:solidFill>
                <a:srgbClr val="FF0000"/>
              </a:solidFill>
              <a:latin typeface="メイリオ" panose="020B0604030504040204" pitchFamily="50" charset="-128"/>
              <a:ea typeface="メイリオ" panose="020B0604030504040204" pitchFamily="50" charset="-128"/>
            </a:endParaRPr>
          </a:p>
          <a:p>
            <a:endParaRPr kumimoji="1" lang="en-US" altLang="ja-JP" dirty="0">
              <a:solidFill>
                <a:srgbClr val="FF0000"/>
              </a:solidFill>
              <a:latin typeface="メイリオ" panose="020B0604030504040204" pitchFamily="50" charset="-128"/>
              <a:ea typeface="メイリオ" panose="020B0604030504040204" pitchFamily="50" charset="-128"/>
            </a:endParaRPr>
          </a:p>
          <a:p>
            <a:pPr>
              <a:lnSpc>
                <a:spcPct val="150000"/>
              </a:lnSpc>
            </a:pPr>
            <a:r>
              <a:rPr kumimoji="1" lang="ja-JP" altLang="en-US" dirty="0">
                <a:solidFill>
                  <a:srgbClr val="FF0000"/>
                </a:solidFill>
                <a:latin typeface="メイリオ" panose="020B0604030504040204" pitchFamily="50" charset="-128"/>
                <a:ea typeface="メイリオ" panose="020B0604030504040204" pitchFamily="50" charset="-128"/>
              </a:rPr>
              <a:t>④　いくらで売るか</a:t>
            </a:r>
            <a:endParaRPr kumimoji="1" lang="en-US" altLang="ja-JP" dirty="0">
              <a:solidFill>
                <a:srgbClr val="FF0000"/>
              </a:solidFill>
              <a:latin typeface="メイリオ" panose="020B0604030504040204" pitchFamily="50" charset="-128"/>
              <a:ea typeface="メイリオ" panose="020B0604030504040204" pitchFamily="50" charset="-128"/>
            </a:endParaRPr>
          </a:p>
          <a:p>
            <a:r>
              <a:rPr kumimoji="1" lang="ja-JP" altLang="en-US" dirty="0">
                <a:solidFill>
                  <a:srgbClr val="FF0000"/>
                </a:solidFill>
                <a:latin typeface="メイリオ" panose="020B0604030504040204" pitchFamily="50" charset="-128"/>
                <a:ea typeface="メイリオ" panose="020B0604030504040204" pitchFamily="50" charset="-128"/>
              </a:rPr>
              <a:t>お客さんはあなたの商品をいくらでなら買ってくれるか、</a:t>
            </a:r>
            <a:endParaRPr kumimoji="1" lang="en-US" altLang="ja-JP" dirty="0">
              <a:solidFill>
                <a:srgbClr val="FF0000"/>
              </a:solidFill>
              <a:latin typeface="メイリオ" panose="020B0604030504040204" pitchFamily="50" charset="-128"/>
              <a:ea typeface="メイリオ" panose="020B0604030504040204" pitchFamily="50" charset="-128"/>
            </a:endParaRPr>
          </a:p>
          <a:p>
            <a:r>
              <a:rPr kumimoji="1" lang="ja-JP" altLang="en-US" dirty="0">
                <a:solidFill>
                  <a:srgbClr val="FF0000"/>
                </a:solidFill>
                <a:latin typeface="メイリオ" panose="020B0604030504040204" pitchFamily="50" charset="-128"/>
                <a:ea typeface="メイリオ" panose="020B0604030504040204" pitchFamily="50" charset="-128"/>
              </a:rPr>
              <a:t>その価格で利益が見込めるかについて記してください</a:t>
            </a:r>
            <a:endParaRPr kumimoji="1" lang="en-US" altLang="ja-JP" dirty="0">
              <a:solidFill>
                <a:srgbClr val="FF0000"/>
              </a:solidFill>
              <a:latin typeface="メイリオ" panose="020B0604030504040204" pitchFamily="50" charset="-128"/>
              <a:ea typeface="メイリオ" panose="020B0604030504040204" pitchFamily="50" charset="-128"/>
            </a:endParaRPr>
          </a:p>
          <a:p>
            <a:r>
              <a:rPr kumimoji="1" lang="ja-JP" altLang="en-US" dirty="0">
                <a:solidFill>
                  <a:srgbClr val="FF0000"/>
                </a:solidFill>
                <a:latin typeface="メイリオ" panose="020B0604030504040204" pitchFamily="50" charset="-128"/>
                <a:ea typeface="メイリオ" panose="020B0604030504040204" pitchFamily="50" charset="-128"/>
              </a:rPr>
              <a:t>製品の利益率など</a:t>
            </a:r>
            <a:endParaRPr kumimoji="1" lang="en-US" altLang="ja-JP"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0960910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88BFFC-FD74-AEA1-D2B8-EDA57BA72CAB}"/>
              </a:ext>
            </a:extLst>
          </p:cNvPr>
          <p:cNvSpPr>
            <a:spLocks noGrp="1"/>
          </p:cNvSpPr>
          <p:nvPr>
            <p:ph type="title"/>
          </p:nvPr>
        </p:nvSpPr>
        <p:spPr>
          <a:xfrm>
            <a:off x="686666" y="365760"/>
            <a:ext cx="8543925" cy="651469"/>
          </a:xfrm>
        </p:spPr>
        <p:txBody>
          <a:bodyPr>
            <a:normAutofit/>
          </a:bodyPr>
          <a:lstStyle/>
          <a:p>
            <a:r>
              <a:rPr kumimoji="1" lang="ja-JP" altLang="en-US" sz="2800" b="1" dirty="0">
                <a:solidFill>
                  <a:schemeClr val="accent6">
                    <a:lumMod val="50000"/>
                  </a:schemeClr>
                </a:solidFill>
                <a:latin typeface="メイリオ" panose="020B0604030504040204" pitchFamily="50" charset="-128"/>
                <a:ea typeface="メイリオ" panose="020B0604030504040204" pitchFamily="50" charset="-128"/>
              </a:rPr>
              <a:t>どうやって利益を出すか：実現性</a:t>
            </a:r>
          </a:p>
        </p:txBody>
      </p:sp>
      <p:sp>
        <p:nvSpPr>
          <p:cNvPr id="6" name="直角三角形 5">
            <a:extLst>
              <a:ext uri="{FF2B5EF4-FFF2-40B4-BE49-F238E27FC236}">
                <a16:creationId xmlns:a16="http://schemas.microsoft.com/office/drawing/2014/main" id="{50D5CD44-64F5-B4C4-1A53-4CFA5F2D2839}"/>
              </a:ext>
            </a:extLst>
          </p:cNvPr>
          <p:cNvSpPr/>
          <p:nvPr/>
        </p:nvSpPr>
        <p:spPr bwMode="auto">
          <a:xfrm rot="10800000" flipH="1">
            <a:off x="0" y="-7938"/>
            <a:ext cx="1027134" cy="1025166"/>
          </a:xfrm>
          <a:prstGeom prst="r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anchor="ctr"/>
          <a:lstStyle/>
          <a:p>
            <a:pPr algn="ctr">
              <a:defRPr/>
            </a:pPr>
            <a:endParaRPr lang="en-US" altLang="ja-JP" sz="1200" b="1" dirty="0">
              <a:solidFill>
                <a:schemeClr val="accent6"/>
              </a:solidFill>
              <a:latin typeface="メイリオ" panose="020B0604030504040204" pitchFamily="50" charset="-128"/>
              <a:ea typeface="メイリオ" panose="020B0604030504040204" pitchFamily="50" charset="-128"/>
            </a:endParaRPr>
          </a:p>
        </p:txBody>
      </p:sp>
      <p:sp>
        <p:nvSpPr>
          <p:cNvPr id="7" name="四角形: 角を丸くする 4">
            <a:extLst>
              <a:ext uri="{FF2B5EF4-FFF2-40B4-BE49-F238E27FC236}">
                <a16:creationId xmlns:a16="http://schemas.microsoft.com/office/drawing/2014/main" id="{D26E0217-A21E-31F6-1648-1B1FAAEC1358}"/>
              </a:ext>
            </a:extLst>
          </p:cNvPr>
          <p:cNvSpPr/>
          <p:nvPr/>
        </p:nvSpPr>
        <p:spPr>
          <a:xfrm>
            <a:off x="511629" y="1017228"/>
            <a:ext cx="9133114" cy="5475011"/>
          </a:xfrm>
          <a:prstGeom prst="roundRect">
            <a:avLst>
              <a:gd name="adj" fmla="val 2525"/>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dirty="0">
                <a:solidFill>
                  <a:srgbClr val="FF0000"/>
                </a:solidFill>
                <a:latin typeface="メイリオ" panose="020B0604030504040204" pitchFamily="50" charset="-128"/>
                <a:ea typeface="メイリオ" panose="020B0604030504040204" pitchFamily="50" charset="-128"/>
              </a:rPr>
              <a:t>①　何をどうやって仕入れるか</a:t>
            </a:r>
            <a:br>
              <a:rPr kumimoji="1" lang="en-US" altLang="ja-JP" dirty="0">
                <a:solidFill>
                  <a:srgbClr val="FF0000"/>
                </a:solidFill>
                <a:latin typeface="メイリオ" panose="020B0604030504040204" pitchFamily="50" charset="-128"/>
                <a:ea typeface="メイリオ" panose="020B0604030504040204" pitchFamily="50" charset="-128"/>
              </a:rPr>
            </a:br>
            <a:r>
              <a:rPr lang="ja-JP" altLang="en-US" dirty="0">
                <a:solidFill>
                  <a:srgbClr val="FF0000"/>
                </a:solidFill>
                <a:latin typeface="メイリオ" panose="020B0604030504040204" pitchFamily="50" charset="-128"/>
                <a:ea typeface="メイリオ" panose="020B0604030504040204" pitchFamily="50" charset="-128"/>
              </a:rPr>
              <a:t>原材料などの仕入れが必要な場合、どこからどうやっていくらくらいで</a:t>
            </a:r>
            <a:endParaRPr lang="en-US" altLang="ja-JP" dirty="0">
              <a:solidFill>
                <a:srgbClr val="FF0000"/>
              </a:solidFill>
              <a:latin typeface="メイリオ" panose="020B0604030504040204" pitchFamily="50" charset="-128"/>
              <a:ea typeface="メイリオ" panose="020B0604030504040204" pitchFamily="50" charset="-128"/>
            </a:endParaRPr>
          </a:p>
          <a:p>
            <a:r>
              <a:rPr lang="ja-JP" altLang="en-US" dirty="0">
                <a:solidFill>
                  <a:srgbClr val="FF0000"/>
                </a:solidFill>
                <a:latin typeface="メイリオ" panose="020B0604030504040204" pitchFamily="50" charset="-128"/>
                <a:ea typeface="メイリオ" panose="020B0604030504040204" pitchFamily="50" charset="-128"/>
              </a:rPr>
              <a:t>仕入れようと考えているかを記してください</a:t>
            </a:r>
            <a:endParaRPr kumimoji="1" lang="en-US" altLang="ja-JP" dirty="0">
              <a:solidFill>
                <a:srgbClr val="FF0000"/>
              </a:solidFill>
              <a:latin typeface="メイリオ" panose="020B0604030504040204" pitchFamily="50" charset="-128"/>
              <a:ea typeface="メイリオ" panose="020B0604030504040204" pitchFamily="50" charset="-128"/>
            </a:endParaRPr>
          </a:p>
          <a:p>
            <a:endParaRPr kumimoji="1" lang="en-US" altLang="ja-JP" dirty="0">
              <a:solidFill>
                <a:srgbClr val="FF0000"/>
              </a:solidFill>
              <a:latin typeface="メイリオ" panose="020B0604030504040204" pitchFamily="50" charset="-128"/>
              <a:ea typeface="メイリオ" panose="020B0604030504040204" pitchFamily="50" charset="-128"/>
            </a:endParaRPr>
          </a:p>
          <a:p>
            <a:pPr>
              <a:lnSpc>
                <a:spcPct val="150000"/>
              </a:lnSpc>
            </a:pPr>
            <a:r>
              <a:rPr kumimoji="1" lang="ja-JP" altLang="en-US" dirty="0">
                <a:solidFill>
                  <a:srgbClr val="FF0000"/>
                </a:solidFill>
                <a:latin typeface="メイリオ" panose="020B0604030504040204" pitchFamily="50" charset="-128"/>
                <a:ea typeface="メイリオ" panose="020B0604030504040204" pitchFamily="50" charset="-128"/>
              </a:rPr>
              <a:t>②　商品をどうやって生み出すか</a:t>
            </a:r>
            <a:endParaRPr kumimoji="1" lang="en-US" altLang="ja-JP" dirty="0">
              <a:solidFill>
                <a:srgbClr val="FF0000"/>
              </a:solidFill>
              <a:latin typeface="メイリオ" panose="020B0604030504040204" pitchFamily="50" charset="-128"/>
              <a:ea typeface="メイリオ" panose="020B0604030504040204" pitchFamily="50" charset="-128"/>
            </a:endParaRPr>
          </a:p>
          <a:p>
            <a:r>
              <a:rPr lang="ja-JP" altLang="en-US" dirty="0">
                <a:solidFill>
                  <a:srgbClr val="FF0000"/>
                </a:solidFill>
                <a:latin typeface="メイリオ" panose="020B0604030504040204" pitchFamily="50" charset="-128"/>
                <a:ea typeface="メイリオ" panose="020B0604030504040204" pitchFamily="50" charset="-128"/>
              </a:rPr>
              <a:t>商品を生み出すプロセスやその特徴、</a:t>
            </a:r>
            <a:endParaRPr lang="en-US" altLang="ja-JP" dirty="0">
              <a:solidFill>
                <a:srgbClr val="FF0000"/>
              </a:solidFill>
              <a:latin typeface="メイリオ" panose="020B0604030504040204" pitchFamily="50" charset="-128"/>
              <a:ea typeface="メイリオ" panose="020B0604030504040204" pitchFamily="50" charset="-128"/>
            </a:endParaRPr>
          </a:p>
          <a:p>
            <a:r>
              <a:rPr lang="ja-JP" altLang="en-US" dirty="0">
                <a:solidFill>
                  <a:srgbClr val="FF0000"/>
                </a:solidFill>
                <a:latin typeface="メイリオ" panose="020B0604030504040204" pitchFamily="50" charset="-128"/>
                <a:ea typeface="メイリオ" panose="020B0604030504040204" pitchFamily="50" charset="-128"/>
              </a:rPr>
              <a:t>自分ならではの価値の付け方について記してください</a:t>
            </a:r>
            <a:endParaRPr lang="en-US" altLang="ja-JP" dirty="0">
              <a:solidFill>
                <a:srgbClr val="FF0000"/>
              </a:solidFill>
              <a:latin typeface="メイリオ" panose="020B0604030504040204" pitchFamily="50" charset="-128"/>
              <a:ea typeface="メイリオ" panose="020B0604030504040204" pitchFamily="50" charset="-128"/>
            </a:endParaRPr>
          </a:p>
          <a:p>
            <a:endParaRPr kumimoji="1" lang="en-US" altLang="ja-JP" dirty="0">
              <a:solidFill>
                <a:srgbClr val="FF0000"/>
              </a:solidFill>
              <a:latin typeface="メイリオ" panose="020B0604030504040204" pitchFamily="50" charset="-128"/>
              <a:ea typeface="メイリオ" panose="020B0604030504040204" pitchFamily="50" charset="-128"/>
            </a:endParaRPr>
          </a:p>
          <a:p>
            <a:pPr>
              <a:lnSpc>
                <a:spcPct val="150000"/>
              </a:lnSpc>
            </a:pPr>
            <a:r>
              <a:rPr kumimoji="1" lang="ja-JP" altLang="en-US" dirty="0">
                <a:solidFill>
                  <a:srgbClr val="FF0000"/>
                </a:solidFill>
                <a:latin typeface="メイリオ" panose="020B0604030504040204" pitchFamily="50" charset="-128"/>
                <a:ea typeface="メイリオ" panose="020B0604030504040204" pitchFamily="50" charset="-128"/>
              </a:rPr>
              <a:t>③　どのようにお金をいただくか</a:t>
            </a:r>
            <a:endParaRPr kumimoji="1" lang="en-US" altLang="ja-JP" dirty="0">
              <a:solidFill>
                <a:srgbClr val="FF0000"/>
              </a:solidFill>
              <a:latin typeface="メイリオ" panose="020B0604030504040204" pitchFamily="50" charset="-128"/>
              <a:ea typeface="メイリオ" panose="020B0604030504040204" pitchFamily="50" charset="-128"/>
            </a:endParaRPr>
          </a:p>
          <a:p>
            <a:r>
              <a:rPr lang="ja-JP" altLang="en-US" dirty="0">
                <a:solidFill>
                  <a:srgbClr val="FF0000"/>
                </a:solidFill>
                <a:latin typeface="メイリオ" panose="020B0604030504040204" pitchFamily="50" charset="-128"/>
                <a:ea typeface="メイリオ" panose="020B0604030504040204" pitchFamily="50" charset="-128"/>
              </a:rPr>
              <a:t>商品と交換にお金をいただく、年間契約にする、広告量の形でいただく・・といった、「お金のいただき方」について記してください</a:t>
            </a:r>
            <a:endParaRPr lang="en-US" altLang="ja-JP"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079620960"/>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TM02900720[[fn=インテグラル]]</Template>
  <TotalTime>615</TotalTime>
  <Words>1286</Words>
  <Application>Microsoft Office PowerPoint</Application>
  <PresentationFormat>A4 210 x 297 mm</PresentationFormat>
  <Paragraphs>115</Paragraphs>
  <Slides>14</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14</vt:i4>
      </vt:variant>
    </vt:vector>
  </HeadingPairs>
  <TitlesOfParts>
    <vt:vector size="22" baseType="lpstr">
      <vt:lpstr>メイリオ</vt:lpstr>
      <vt:lpstr>游ゴシック</vt:lpstr>
      <vt:lpstr>Arial</vt:lpstr>
      <vt:lpstr>Calibri</vt:lpstr>
      <vt:lpstr>Calibri Light</vt:lpstr>
      <vt:lpstr>Wingdings</vt:lpstr>
      <vt:lpstr>Wingdings 2</vt:lpstr>
      <vt:lpstr>HDOfficeLightV0</vt:lpstr>
      <vt:lpstr>主催・担当窓口：岡山県西粟倉村役場　産業観光課   この度は西粟倉村起業型地域おこし協力隊選考会へのエントリーをご検討いただき、誠にありがとうございます。エントリーをご希望の方は次ページ以降にご記入の上、提出をお願いいたします。   【エントリー締切】　 　令和5年6月27日（火）17:00（必着）  【ご提出先】 　以下の宛先にメールにてご提出ください。　 　   ・メールアドレス：sankan@vill.nishiawakura.lg.jp 　　・宛先：西粟倉村役場　産業観光課　宛 　　・件名：【起業型協力隊】エントリー（お名前）  【ご提出内容】　 　エントリーシート（事業プレゼン資料含む）、収支計画    ※補足資料があれば添付いただいても構いません。 　※選考会では、提出いただいた事業プレゼン資料をプレゼンに使用いただくことを想定しています。提出後にデータの差し替えを 　　希望される場合は、選考会の前々日までにお送りください（当日のデータ差し替えはでき兼ねますのでご了承ください）。    ※プレゼン15分＋質疑応答20分を想定しています。  【個人情報の取り扱いについて】 　ご登録いただいた情報は、エントリーに関して必要となる様々な事項のご連絡のために利用させていた　　 　だきます。皆様の個人情報を皆様の同意なしに業務委託先以外の第三者に開示・提供することはござい　 　ません（法令等により開示を求められた場合を除く）。</vt:lpstr>
      <vt:lpstr>PowerPoint プレゼンテーション</vt:lpstr>
      <vt:lpstr>事業概要</vt:lpstr>
      <vt:lpstr>PowerPoint プレゼンテーション</vt:lpstr>
      <vt:lpstr>【事業プランタイトル】</vt:lpstr>
      <vt:lpstr>なぜ取り組むのか：事業背景</vt:lpstr>
      <vt:lpstr>何を売るか：商品</vt:lpstr>
      <vt:lpstr>何を売るか：商品</vt:lpstr>
      <vt:lpstr>どうやって利益を出すか：実現性</vt:lpstr>
      <vt:lpstr>どうやって利益を出すか：実現性</vt:lpstr>
      <vt:lpstr>売れるか：市場性</vt:lpstr>
      <vt:lpstr>勝てるか：優位性</vt:lpstr>
      <vt:lpstr>なぜ西粟倉村が支援する必要があるのか：地域への価値</vt:lpstr>
      <vt:lpstr>決意</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事業プランタイトル</dc:title>
  <dc:creator>松崎光弘</dc:creator>
  <cp:lastModifiedBy>惇実 萩森</cp:lastModifiedBy>
  <cp:revision>32</cp:revision>
  <cp:lastPrinted>2022-06-10T11:39:18Z</cp:lastPrinted>
  <dcterms:created xsi:type="dcterms:W3CDTF">2022-04-18T02:19:38Z</dcterms:created>
  <dcterms:modified xsi:type="dcterms:W3CDTF">2023-04-21T00:54:23Z</dcterms:modified>
</cp:coreProperties>
</file>