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4" r:id="rId2"/>
    <p:sldId id="266" r:id="rId3"/>
    <p:sldId id="26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0"/>
  </p:normalViewPr>
  <p:slideViewPr>
    <p:cSldViewPr snapToGrid="0" snapToObjects="1">
      <p:cViewPr varScale="1">
        <p:scale>
          <a:sx n="110" d="100"/>
          <a:sy n="110" d="100"/>
        </p:scale>
        <p:origin x="1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DAC3B9-5C6A-CE42-B869-4A7AEC14F1AF}" type="datetimeFigureOut">
              <a:rPr kumimoji="1" lang="ja-JP" altLang="en-US" smtClean="0"/>
              <a:t>2021/9/30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0E2F4E-854F-3340-A7A8-6DF01A5E6D7F}" type="slidenum">
              <a:rPr kumimoji="1" lang="ja-JP" altLang="en-US" smtClean="0"/>
              <a:t>‹#›</a:t>
            </a:fld>
            <a:endParaRPr kumimoji="1" lang="ja-JP" altLang="en-US"/>
          </a:p>
        </p:txBody>
      </p:sp>
    </p:spTree>
    <p:extLst>
      <p:ext uri="{BB962C8B-B14F-4D97-AF65-F5344CB8AC3E}">
        <p14:creationId xmlns:p14="http://schemas.microsoft.com/office/powerpoint/2010/main" val="4290226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a:extLst>
              <a:ext uri="{FF2B5EF4-FFF2-40B4-BE49-F238E27FC236}">
                <a16:creationId xmlns:a16="http://schemas.microsoft.com/office/drawing/2014/main" id="{2263E130-EA8E-BD4E-BED8-6C733F3C08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ー 2">
            <a:extLst>
              <a:ext uri="{FF2B5EF4-FFF2-40B4-BE49-F238E27FC236}">
                <a16:creationId xmlns:a16="http://schemas.microsoft.com/office/drawing/2014/main" id="{6FD43BD4-088F-D547-8ABD-02254D224B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ー 3">
            <a:extLst>
              <a:ext uri="{FF2B5EF4-FFF2-40B4-BE49-F238E27FC236}">
                <a16:creationId xmlns:a16="http://schemas.microsoft.com/office/drawing/2014/main" id="{5109CA87-630E-5044-927E-FE906A3BC2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34" charset="-128"/>
              </a:defRPr>
            </a:lvl1pPr>
            <a:lvl2pPr marL="742950" indent="-285750">
              <a:defRPr kumimoji="1">
                <a:solidFill>
                  <a:schemeClr val="tx1"/>
                </a:solidFill>
                <a:latin typeface="Calibri" panose="020F0502020204030204" pitchFamily="34" charset="0"/>
                <a:ea typeface="ＭＳ Ｐゴシック" panose="020B0600070205080204" pitchFamily="34" charset="-128"/>
              </a:defRPr>
            </a:lvl2pPr>
            <a:lvl3pPr marL="1143000" indent="-228600">
              <a:defRPr kumimoji="1">
                <a:solidFill>
                  <a:schemeClr val="tx1"/>
                </a:solidFill>
                <a:latin typeface="Calibri" panose="020F0502020204030204" pitchFamily="34" charset="0"/>
                <a:ea typeface="ＭＳ Ｐゴシック" panose="020B0600070205080204" pitchFamily="34" charset="-128"/>
              </a:defRPr>
            </a:lvl3pPr>
            <a:lvl4pPr marL="1600200" indent="-228600">
              <a:defRPr kumimoji="1">
                <a:solidFill>
                  <a:schemeClr val="tx1"/>
                </a:solidFill>
                <a:latin typeface="Calibri" panose="020F0502020204030204" pitchFamily="34" charset="0"/>
                <a:ea typeface="ＭＳ Ｐゴシック" panose="020B0600070205080204" pitchFamily="34" charset="-128"/>
              </a:defRPr>
            </a:lvl4pPr>
            <a:lvl5pPr marL="2057400" indent="-228600">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AB1C924E-5F47-B141-B8D4-6DDF02E102BC}" type="slidenum">
              <a:rPr lang="ja-JP" altLang="en-US" smtClean="0"/>
              <a:pPr/>
              <a:t>1</a:t>
            </a:fld>
            <a:endParaRPr lang="ja-JP" altLang="en-US"/>
          </a:p>
        </p:txBody>
      </p:sp>
    </p:spTree>
    <p:extLst>
      <p:ext uri="{BB962C8B-B14F-4D97-AF65-F5344CB8AC3E}">
        <p14:creationId xmlns:p14="http://schemas.microsoft.com/office/powerpoint/2010/main" val="1974255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a:extLst>
              <a:ext uri="{FF2B5EF4-FFF2-40B4-BE49-F238E27FC236}">
                <a16:creationId xmlns:a16="http://schemas.microsoft.com/office/drawing/2014/main" id="{44D7FFAD-4F29-814B-9206-423A2E8846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ノート プレースホルダー 2">
            <a:extLst>
              <a:ext uri="{FF2B5EF4-FFF2-40B4-BE49-F238E27FC236}">
                <a16:creationId xmlns:a16="http://schemas.microsoft.com/office/drawing/2014/main" id="{DC55E343-E382-B548-A186-6E0663C377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0483" name="スライド番号プレースホルダー 3">
            <a:extLst>
              <a:ext uri="{FF2B5EF4-FFF2-40B4-BE49-F238E27FC236}">
                <a16:creationId xmlns:a16="http://schemas.microsoft.com/office/drawing/2014/main" id="{0453FBAB-2FB7-834B-A92B-F5A6D0B28B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34" charset="-128"/>
              </a:defRPr>
            </a:lvl1pPr>
            <a:lvl2pPr marL="742950" indent="-285750">
              <a:defRPr kumimoji="1">
                <a:solidFill>
                  <a:schemeClr val="tx1"/>
                </a:solidFill>
                <a:latin typeface="Calibri" panose="020F0502020204030204" pitchFamily="34" charset="0"/>
                <a:ea typeface="ＭＳ Ｐゴシック" panose="020B0600070205080204" pitchFamily="34" charset="-128"/>
              </a:defRPr>
            </a:lvl2pPr>
            <a:lvl3pPr marL="1143000" indent="-228600">
              <a:defRPr kumimoji="1">
                <a:solidFill>
                  <a:schemeClr val="tx1"/>
                </a:solidFill>
                <a:latin typeface="Calibri" panose="020F0502020204030204" pitchFamily="34" charset="0"/>
                <a:ea typeface="ＭＳ Ｐゴシック" panose="020B0600070205080204" pitchFamily="34" charset="-128"/>
              </a:defRPr>
            </a:lvl3pPr>
            <a:lvl4pPr marL="1600200" indent="-228600">
              <a:defRPr kumimoji="1">
                <a:solidFill>
                  <a:schemeClr val="tx1"/>
                </a:solidFill>
                <a:latin typeface="Calibri" panose="020F0502020204030204" pitchFamily="34" charset="0"/>
                <a:ea typeface="ＭＳ Ｐゴシック" panose="020B0600070205080204" pitchFamily="34" charset="-128"/>
              </a:defRPr>
            </a:lvl4pPr>
            <a:lvl5pPr marL="2057400" indent="-228600">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CFEB35F7-583B-974A-95EC-EDD1F3A352A3}" type="slidenum">
              <a:rPr lang="ja-JP" altLang="en-US" smtClean="0"/>
              <a:pPr/>
              <a:t>3</a:t>
            </a:fld>
            <a:endParaRPr lang="ja-JP" altLang="en-US"/>
          </a:p>
        </p:txBody>
      </p:sp>
    </p:spTree>
    <p:extLst>
      <p:ext uri="{BB962C8B-B14F-4D97-AF65-F5344CB8AC3E}">
        <p14:creationId xmlns:p14="http://schemas.microsoft.com/office/powerpoint/2010/main" val="84960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293817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70035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407453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図の挿入">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7" name="図プレースホルダー 6"/>
          <p:cNvSpPr>
            <a:spLocks noGrp="1"/>
          </p:cNvSpPr>
          <p:nvPr>
            <p:ph type="pic" sz="quarter" idx="13"/>
          </p:nvPr>
        </p:nvSpPr>
        <p:spPr>
          <a:xfrm>
            <a:off x="3219133" y="1965516"/>
            <a:ext cx="1352867" cy="1536636"/>
          </a:xfrm>
        </p:spPr>
        <p:txBody>
          <a:bodyPr rtlCol="0">
            <a:normAutofit/>
          </a:bodyPr>
          <a:lstStyle>
            <a:lvl1pPr>
              <a:defRPr sz="1600"/>
            </a:lvl1pPr>
          </a:lstStyle>
          <a:p>
            <a:pPr lvl="0"/>
            <a:r>
              <a:rPr lang="ja-JP" altLang="en-US" noProof="0"/>
              <a:t>図を追加</a:t>
            </a:r>
            <a:endParaRPr lang="ja-JP" altLang="en-US" noProof="0" dirty="0"/>
          </a:p>
        </p:txBody>
      </p:sp>
      <p:sp>
        <p:nvSpPr>
          <p:cNvPr id="4" name="Date Placeholder 3">
            <a:extLst>
              <a:ext uri="{FF2B5EF4-FFF2-40B4-BE49-F238E27FC236}">
                <a16:creationId xmlns:a16="http://schemas.microsoft.com/office/drawing/2014/main" id="{1573B1AE-55CC-CC49-93E4-C339B7B60729}"/>
              </a:ext>
            </a:extLst>
          </p:cNvPr>
          <p:cNvSpPr>
            <a:spLocks noGrp="1"/>
          </p:cNvSpPr>
          <p:nvPr>
            <p:ph type="dt" sz="half" idx="14"/>
          </p:nvPr>
        </p:nvSpPr>
        <p:spPr/>
        <p:txBody>
          <a:bodyPr/>
          <a:lstStyle>
            <a:lvl1pPr>
              <a:defRPr/>
            </a:lvl1pPr>
          </a:lstStyle>
          <a:p>
            <a:pPr>
              <a:defRPr/>
            </a:pPr>
            <a:fld id="{BB6ED358-D850-D04C-B648-CF7F21E6CD45}" type="datetimeFigureOut">
              <a:rPr lang="ja-JP" altLang="en-US"/>
              <a:pPr>
                <a:defRPr/>
              </a:pPr>
              <a:t>2021/9/30</a:t>
            </a:fld>
            <a:endParaRPr lang="ja-JP" altLang="en-US"/>
          </a:p>
        </p:txBody>
      </p:sp>
      <p:sp>
        <p:nvSpPr>
          <p:cNvPr id="5" name="Footer Placeholder 4">
            <a:extLst>
              <a:ext uri="{FF2B5EF4-FFF2-40B4-BE49-F238E27FC236}">
                <a16:creationId xmlns:a16="http://schemas.microsoft.com/office/drawing/2014/main" id="{0262EBD1-C8FC-E741-ADEC-50B5608367CE}"/>
              </a:ext>
            </a:extLst>
          </p:cNvPr>
          <p:cNvSpPr>
            <a:spLocks noGrp="1"/>
          </p:cNvSpPr>
          <p:nvPr>
            <p:ph type="ftr" sz="quarter" idx="15"/>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A2CB2EB-BE6F-5344-AC1F-BE07E1A3BC9B}"/>
              </a:ext>
            </a:extLst>
          </p:cNvPr>
          <p:cNvSpPr>
            <a:spLocks noGrp="1"/>
          </p:cNvSpPr>
          <p:nvPr>
            <p:ph type="sldNum" sz="quarter" idx="16"/>
          </p:nvPr>
        </p:nvSpPr>
        <p:spPr/>
        <p:txBody>
          <a:bodyPr/>
          <a:lstStyle>
            <a:lvl1pPr>
              <a:defRPr/>
            </a:lvl1pPr>
          </a:lstStyle>
          <a:p>
            <a:pPr>
              <a:defRPr/>
            </a:pPr>
            <a:fld id="{09718D61-090E-7940-9A7A-E1B398A0B9FA}" type="slidenum">
              <a:rPr lang="ja-JP" altLang="en-US"/>
              <a:pPr>
                <a:defRPr/>
              </a:pPr>
              <a:t>‹#›</a:t>
            </a:fld>
            <a:endParaRPr lang="ja-JP" altLang="en-US"/>
          </a:p>
        </p:txBody>
      </p:sp>
    </p:spTree>
    <p:extLst>
      <p:ext uri="{BB962C8B-B14F-4D97-AF65-F5344CB8AC3E}">
        <p14:creationId xmlns:p14="http://schemas.microsoft.com/office/powerpoint/2010/main" val="3820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62099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1219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7148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4221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383309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94704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426414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30C339-2C94-AB44-ABC9-F59498EFC298}" type="datetimeFigureOut">
              <a:rPr kumimoji="1" lang="ja-JP" altLang="en-US" smtClean="0"/>
              <a:t>2021/9/30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27094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0C339-2C94-AB44-ABC9-F59498EFC298}" type="datetimeFigureOut">
              <a:rPr kumimoji="1" lang="ja-JP" altLang="en-US" smtClean="0"/>
              <a:t>2021/9/30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573789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a:extLst>
              <a:ext uri="{FF2B5EF4-FFF2-40B4-BE49-F238E27FC236}">
                <a16:creationId xmlns:a16="http://schemas.microsoft.com/office/drawing/2014/main" id="{09D567B6-6AF9-2346-93D9-A77D26F2C66A}"/>
              </a:ext>
            </a:extLst>
          </p:cNvPr>
          <p:cNvSpPr>
            <a:spLocks noGrp="1"/>
          </p:cNvSpPr>
          <p:nvPr>
            <p:ph type="title"/>
          </p:nvPr>
        </p:nvSpPr>
        <p:spPr>
          <a:xfrm>
            <a:off x="233363" y="839788"/>
            <a:ext cx="8642350" cy="5694362"/>
          </a:xfrm>
        </p:spPr>
        <p:txBody>
          <a:bodyPr anchor="t">
            <a:normAutofit fontScale="90000"/>
          </a:bodyPr>
          <a:lstStyle/>
          <a:p>
            <a:pPr>
              <a:lnSpc>
                <a:spcPct val="100000"/>
              </a:lnSpc>
            </a:pPr>
            <a:r>
              <a:rPr lang="ja-JP" altLang="en-US" sz="1200" dirty="0">
                <a:latin typeface="メイリオ" panose="020B0604030504040204" pitchFamily="34" charset="-128"/>
                <a:ea typeface="メイリオ" panose="020B0604030504040204" pitchFamily="34" charset="-128"/>
              </a:rPr>
              <a:t>主催・担当窓口：岡山県西粟倉村役場　運営協力：エーゼロ株式会社</a:t>
            </a:r>
            <a:br>
              <a:rPr lang="en-US" altLang="ja-JP" sz="1600" dirty="0">
                <a:latin typeface="メイリオ" panose="020B0604030504040204" pitchFamily="34" charset="-128"/>
                <a:ea typeface="メイリオ" panose="020B0604030504040204" pitchFamily="34" charset="-128"/>
              </a:rPr>
            </a:br>
            <a:br>
              <a:rPr lang="en-US" altLang="ja-JP" sz="1600" dirty="0">
                <a:latin typeface="メイリオ" panose="020B0604030504040204" pitchFamily="34" charset="-128"/>
                <a:ea typeface="メイリオ" panose="020B0604030504040204" pitchFamily="34" charset="-128"/>
              </a:rPr>
            </a:br>
            <a:br>
              <a:rPr lang="en-US" altLang="ja-JP" sz="1400" dirty="0">
                <a:latin typeface="メイリオ" panose="020B0604030504040204" pitchFamily="34" charset="-128"/>
                <a:ea typeface="メイリオ" panose="020B0604030504040204" pitchFamily="34" charset="-128"/>
              </a:rPr>
            </a:br>
            <a:r>
              <a:rPr lang="ja-JP" altLang="ja-JP" sz="1400" dirty="0">
                <a:latin typeface="メイリオ" panose="020B0604030504040204" pitchFamily="34" charset="-128"/>
                <a:ea typeface="メイリオ" panose="020B0604030504040204" pitchFamily="34" charset="-128"/>
              </a:rPr>
              <a:t>この度は</a:t>
            </a:r>
            <a:r>
              <a:rPr lang="ja-JP" altLang="en-US" sz="1400" dirty="0">
                <a:latin typeface="メイリオ" panose="020B0604030504040204" pitchFamily="34" charset="-128"/>
                <a:ea typeface="メイリオ" panose="020B0604030504040204" pitchFamily="34" charset="-128"/>
              </a:rPr>
              <a:t>西粟倉村起業型地域おこし協力隊選考会へのエントリーをご検討いただき、誠にありがとうございます。エントリーご希望の方は次ページ以降にご記入の上、提出をお願いいたします。</a:t>
            </a:r>
            <a:br>
              <a:rPr lang="en-US" altLang="ja-JP" sz="1200" dirty="0">
                <a:latin typeface="メイリオ" panose="020B0604030504040204" pitchFamily="34" charset="-128"/>
                <a:ea typeface="メイリオ" panose="020B0604030504040204" pitchFamily="34" charset="-128"/>
              </a:rPr>
            </a:br>
            <a:br>
              <a:rPr lang="en-US" altLang="ja-JP" sz="1200" dirty="0">
                <a:latin typeface="メイリオ" panose="020B0604030504040204" pitchFamily="34" charset="-128"/>
                <a:ea typeface="メイリオ" panose="020B0604030504040204" pitchFamily="34" charset="-128"/>
              </a:rPr>
            </a:br>
            <a:br>
              <a:rPr lang="ja-JP" altLang="en-US" sz="12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エントリー締切</a:t>
            </a: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　</a:t>
            </a:r>
            <a:br>
              <a:rPr lang="ja-JP" altLang="en-US"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a:t>
            </a:r>
            <a:r>
              <a:rPr lang="en-US" altLang="ja-JP" sz="1400" dirty="0">
                <a:solidFill>
                  <a:srgbClr val="FF0000"/>
                </a:solidFill>
                <a:latin typeface="メイリオ" panose="020B0604030504040204" pitchFamily="34" charset="-128"/>
                <a:ea typeface="メイリオ" panose="020B0604030504040204" pitchFamily="34" charset="-128"/>
              </a:rPr>
              <a:t>2022</a:t>
            </a:r>
            <a:r>
              <a:rPr lang="ja-JP" altLang="en-US" sz="1400" dirty="0">
                <a:solidFill>
                  <a:srgbClr val="FF0000"/>
                </a:solidFill>
                <a:latin typeface="メイリオ" panose="020B0604030504040204" pitchFamily="34" charset="-128"/>
                <a:ea typeface="メイリオ" panose="020B0604030504040204" pitchFamily="34" charset="-128"/>
              </a:rPr>
              <a:t>年</a:t>
            </a:r>
            <a:r>
              <a:rPr lang="en-US" altLang="ja-JP" sz="1400" dirty="0">
                <a:solidFill>
                  <a:srgbClr val="FF0000"/>
                </a:solidFill>
                <a:latin typeface="メイリオ" panose="020B0604030504040204" pitchFamily="34" charset="-128"/>
                <a:ea typeface="メイリオ" panose="020B0604030504040204" pitchFamily="34" charset="-128"/>
              </a:rPr>
              <a:t>1</a:t>
            </a:r>
            <a:r>
              <a:rPr lang="ja-JP" altLang="en-US" sz="1400" dirty="0">
                <a:solidFill>
                  <a:srgbClr val="FF0000"/>
                </a:solidFill>
                <a:latin typeface="メイリオ" panose="020B0604030504040204" pitchFamily="34" charset="-128"/>
                <a:ea typeface="メイリオ" panose="020B0604030504040204" pitchFamily="34" charset="-128"/>
              </a:rPr>
              <a:t>月</a:t>
            </a:r>
            <a:r>
              <a:rPr lang="en-US" altLang="ja-JP" sz="1400" dirty="0">
                <a:solidFill>
                  <a:srgbClr val="FF0000"/>
                </a:solidFill>
                <a:latin typeface="メイリオ" panose="020B0604030504040204" pitchFamily="34" charset="-128"/>
                <a:ea typeface="メイリオ" panose="020B0604030504040204" pitchFamily="34" charset="-128"/>
              </a:rPr>
              <a:t>7</a:t>
            </a:r>
            <a:r>
              <a:rPr lang="ja-JP" altLang="en-US" sz="1400" dirty="0">
                <a:solidFill>
                  <a:srgbClr val="FF0000"/>
                </a:solidFill>
                <a:latin typeface="メイリオ" panose="020B0604030504040204" pitchFamily="34" charset="-128"/>
                <a:ea typeface="メイリオ" panose="020B0604030504040204" pitchFamily="34" charset="-128"/>
              </a:rPr>
              <a:t>日（金</a:t>
            </a:r>
            <a:r>
              <a:rPr lang="ja-JP" altLang="en-US" sz="1400">
                <a:solidFill>
                  <a:srgbClr val="FF0000"/>
                </a:solidFill>
                <a:latin typeface="メイリオ" panose="020B0604030504040204" pitchFamily="34" charset="-128"/>
                <a:ea typeface="メイリオ" panose="020B0604030504040204" pitchFamily="34" charset="-128"/>
              </a:rPr>
              <a:t>）</a:t>
            </a:r>
            <a:r>
              <a:rPr lang="en-US" altLang="ja-JP" sz="1400" dirty="0">
                <a:solidFill>
                  <a:srgbClr val="FF0000"/>
                </a:solidFill>
                <a:latin typeface="メイリオ" panose="020B0604030504040204" pitchFamily="34" charset="-128"/>
                <a:ea typeface="メイリオ" panose="020B0604030504040204" pitchFamily="34" charset="-128"/>
              </a:rPr>
              <a:t>17:00</a:t>
            </a:r>
            <a:r>
              <a:rPr lang="ja-JP" altLang="en-US" sz="1400" dirty="0">
                <a:solidFill>
                  <a:srgbClr val="FF0000"/>
                </a:solidFill>
                <a:latin typeface="メイリオ" panose="020B0604030504040204" pitchFamily="34" charset="-128"/>
                <a:ea typeface="メイリオ" panose="020B0604030504040204" pitchFamily="34" charset="-128"/>
              </a:rPr>
              <a:t>（必着）</a:t>
            </a:r>
            <a:br>
              <a:rPr lang="en-US" altLang="ja-JP" sz="1400" dirty="0">
                <a:solidFill>
                  <a:srgbClr val="FF0000"/>
                </a:solidFill>
                <a:latin typeface="メイリオ" panose="020B0604030504040204" pitchFamily="34" charset="-128"/>
                <a:ea typeface="メイリオ" panose="020B0604030504040204" pitchFamily="34" charset="-128"/>
              </a:rPr>
            </a:br>
            <a:br>
              <a:rPr lang="ja-JP" altLang="en-US"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ご提出先</a:t>
            </a:r>
            <a:r>
              <a:rPr lang="en-US" altLang="ja-JP" sz="1400" dirty="0">
                <a:latin typeface="メイリオ" panose="020B0604030504040204" pitchFamily="34" charset="-128"/>
                <a:ea typeface="メイリオ" panose="020B0604030504040204" pitchFamily="34" charset="-128"/>
              </a:rPr>
              <a:t>】</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以下の宛先にメールにてご提出ください。　</a:t>
            </a:r>
            <a:br>
              <a:rPr lang="ja-JP" altLang="en-US" sz="1400" dirty="0">
                <a:latin typeface="メイリオ" panose="020B0604030504040204" pitchFamily="34" charset="-128"/>
                <a:ea typeface="メイリオ" panose="020B0604030504040204" pitchFamily="34" charset="-128"/>
              </a:rPr>
            </a:br>
            <a:r>
              <a:rPr lang="ja-JP" altLang="en-US" sz="1400">
                <a:solidFill>
                  <a:srgbClr val="FF0000"/>
                </a:solidFill>
                <a:latin typeface="メイリオ" panose="020B0604030504040204" pitchFamily="34" charset="-128"/>
                <a:ea typeface="メイリオ" panose="020B0604030504040204" pitchFamily="34" charset="-128"/>
              </a:rPr>
              <a:t>　</a:t>
            </a:r>
            <a:r>
              <a:rPr lang="en-US" altLang="ja-JP" sz="1400" dirty="0">
                <a:solidFill>
                  <a:srgbClr val="FF0000"/>
                </a:solidFill>
                <a:latin typeface="メイリオ" panose="020B0604030504040204" pitchFamily="34" charset="-128"/>
                <a:ea typeface="メイリオ" panose="020B0604030504040204" pitchFamily="34" charset="-128"/>
              </a:rPr>
              <a:t>   </a:t>
            </a:r>
            <a:r>
              <a:rPr lang="ja-JP" altLang="en-US" sz="1400">
                <a:solidFill>
                  <a:srgbClr val="FF0000"/>
                </a:solidFill>
                <a:latin typeface="メイリオ" panose="020B0604030504040204" pitchFamily="34" charset="-128"/>
                <a:ea typeface="メイリオ" panose="020B0604030504040204" pitchFamily="34" charset="-128"/>
              </a:rPr>
              <a:t>・メールアドレス：</a:t>
            </a:r>
            <a:r>
              <a:rPr lang="en-US" altLang="ja-JP" sz="1400" dirty="0" err="1">
                <a:solidFill>
                  <a:srgbClr val="FF0000"/>
                </a:solidFill>
                <a:latin typeface="メイリオ" panose="020B0604030504040204" pitchFamily="34" charset="-128"/>
                <a:ea typeface="メイリオ" panose="020B0604030504040204" pitchFamily="34" charset="-128"/>
              </a:rPr>
              <a:t>sankan@vill.nishiawakura.lg.jp</a:t>
            </a:r>
            <a:br>
              <a:rPr lang="en-US" altLang="ja-JP" sz="1400" dirty="0">
                <a:solidFill>
                  <a:srgbClr val="FF0000"/>
                </a:solidFill>
                <a:latin typeface="メイリオ" panose="020B0604030504040204" pitchFamily="34" charset="-128"/>
                <a:ea typeface="メイリオ" panose="020B0604030504040204" pitchFamily="34" charset="-128"/>
              </a:rPr>
            </a:br>
            <a:r>
              <a:rPr lang="ja-JP" altLang="en-US" sz="1400">
                <a:solidFill>
                  <a:srgbClr val="FF0000"/>
                </a:solidFill>
                <a:latin typeface="メイリオ" panose="020B0604030504040204" pitchFamily="34" charset="-128"/>
                <a:ea typeface="メイリオ" panose="020B0604030504040204" pitchFamily="34" charset="-128"/>
              </a:rPr>
              <a:t>　　・宛先：西粟倉村</a:t>
            </a:r>
            <a:r>
              <a:rPr lang="ja-JP" altLang="en-US" sz="1400" dirty="0">
                <a:solidFill>
                  <a:srgbClr val="FF0000"/>
                </a:solidFill>
                <a:latin typeface="メイリオ" panose="020B0604030504040204" pitchFamily="34" charset="-128"/>
                <a:ea typeface="メイリオ" panose="020B0604030504040204" pitchFamily="34" charset="-128"/>
              </a:rPr>
              <a:t>役場　産業観光課　藤川 宛</a:t>
            </a:r>
            <a:br>
              <a:rPr lang="ja-JP" altLang="en-US" sz="1400" dirty="0">
                <a:solidFill>
                  <a:srgbClr val="FF0000"/>
                </a:solidFill>
                <a:latin typeface="メイリオ" panose="020B0604030504040204" pitchFamily="34" charset="-128"/>
                <a:ea typeface="メイリオ" panose="020B0604030504040204" pitchFamily="34" charset="-128"/>
              </a:rPr>
            </a:br>
            <a:r>
              <a:rPr lang="ja-JP" altLang="en-US" sz="1400">
                <a:solidFill>
                  <a:srgbClr val="FF0000"/>
                </a:solidFill>
                <a:latin typeface="メイリオ" panose="020B0604030504040204" pitchFamily="34" charset="-128"/>
                <a:ea typeface="メイリオ" panose="020B0604030504040204" pitchFamily="34" charset="-128"/>
              </a:rPr>
              <a:t>　　・件名</a:t>
            </a:r>
            <a:r>
              <a:rPr lang="ja-JP" altLang="en-US" sz="1400" dirty="0">
                <a:solidFill>
                  <a:srgbClr val="FF0000"/>
                </a:solidFill>
                <a:latin typeface="メイリオ" panose="020B0604030504040204" pitchFamily="34" charset="-128"/>
                <a:ea typeface="メイリオ" panose="020B0604030504040204" pitchFamily="34" charset="-128"/>
              </a:rPr>
              <a:t>：</a:t>
            </a:r>
            <a:r>
              <a:rPr lang="en-US" altLang="ja-JP" sz="1400" dirty="0">
                <a:solidFill>
                  <a:srgbClr val="FF0000"/>
                </a:solidFill>
                <a:latin typeface="メイリオ" panose="020B0604030504040204" pitchFamily="34" charset="-128"/>
                <a:ea typeface="メイリオ" panose="020B0604030504040204" pitchFamily="34" charset="-128"/>
              </a:rPr>
              <a:t>【</a:t>
            </a:r>
            <a:r>
              <a:rPr lang="ja-JP" altLang="en-US" sz="1400" dirty="0">
                <a:solidFill>
                  <a:srgbClr val="FF0000"/>
                </a:solidFill>
                <a:latin typeface="メイリオ" panose="020B0604030504040204" pitchFamily="34" charset="-128"/>
                <a:ea typeface="メイリオ" panose="020B0604030504040204" pitchFamily="34" charset="-128"/>
              </a:rPr>
              <a:t>起業型協力隊</a:t>
            </a:r>
            <a:r>
              <a:rPr lang="en-US" altLang="ja-JP" sz="1400" dirty="0">
                <a:solidFill>
                  <a:srgbClr val="FF0000"/>
                </a:solidFill>
                <a:latin typeface="メイリオ" panose="020B0604030504040204" pitchFamily="34" charset="-128"/>
                <a:ea typeface="メイリオ" panose="020B0604030504040204" pitchFamily="34" charset="-128"/>
              </a:rPr>
              <a:t>】</a:t>
            </a:r>
            <a:r>
              <a:rPr lang="ja-JP" altLang="en-US" sz="1400">
                <a:solidFill>
                  <a:srgbClr val="FF0000"/>
                </a:solidFill>
                <a:latin typeface="メイリオ" panose="020B0604030504040204" pitchFamily="34" charset="-128"/>
                <a:ea typeface="メイリオ" panose="020B0604030504040204" pitchFamily="34" charset="-128"/>
              </a:rPr>
              <a:t>エントリー（お名前）</a:t>
            </a:r>
            <a:br>
              <a:rPr lang="en-US" altLang="ja-JP" sz="1400" dirty="0">
                <a:latin typeface="メイリオ" panose="020B0604030504040204" pitchFamily="34" charset="-128"/>
                <a:ea typeface="メイリオ" panose="020B0604030504040204" pitchFamily="34" charset="-128"/>
              </a:rPr>
            </a:br>
            <a:br>
              <a:rPr lang="ja-JP" altLang="en-US"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ご提出内容</a:t>
            </a: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　</a:t>
            </a:r>
            <a:br>
              <a:rPr lang="ja-JP" altLang="en-US" sz="1400" dirty="0">
                <a:latin typeface="メイリオ" panose="020B0604030504040204" pitchFamily="34" charset="-128"/>
                <a:ea typeface="メイリオ" panose="020B0604030504040204" pitchFamily="34" charset="-128"/>
              </a:rPr>
            </a:br>
            <a:r>
              <a:rPr lang="ja-JP" altLang="en-US" sz="1400">
                <a:latin typeface="メイリオ" panose="020B0604030504040204" pitchFamily="34" charset="-128"/>
                <a:ea typeface="メイリオ" panose="020B0604030504040204" pitchFamily="34" charset="-128"/>
              </a:rPr>
              <a:t>　</a:t>
            </a:r>
            <a:r>
              <a:rPr lang="ja-JP" altLang="ja-JP" sz="1400">
                <a:latin typeface="メイリオ" panose="020B0604030504040204" pitchFamily="34" charset="-128"/>
                <a:ea typeface="メイリオ" panose="020B0604030504040204" pitchFamily="34" charset="-128"/>
              </a:rPr>
              <a:t>エントリーシート</a:t>
            </a:r>
            <a:r>
              <a:rPr lang="ja-JP" altLang="en-US" sz="1400">
                <a:latin typeface="メイリオ" panose="020B0604030504040204" pitchFamily="34" charset="-128"/>
                <a:ea typeface="メイリオ" panose="020B0604030504040204" pitchFamily="34" charset="-128"/>
              </a:rPr>
              <a:t>、収支計画及び</a:t>
            </a:r>
            <a:r>
              <a:rPr lang="ja-JP" altLang="en-US" sz="1400" dirty="0">
                <a:latin typeface="メイリオ" panose="020B0604030504040204" pitchFamily="34" charset="-128"/>
                <a:ea typeface="メイリオ" panose="020B0604030504040204" pitchFamily="34" charset="-128"/>
              </a:rPr>
              <a:t>事業プレゼン資料</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a:t>
            </a:r>
            <a:r>
              <a:rPr lang="en-US" altLang="ja-JP" sz="1200" dirty="0">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補足資料があれば添付いただいても構いません。</a:t>
            </a:r>
            <a:br>
              <a:rPr lang="en-US" altLang="ja-JP" sz="1200" dirty="0">
                <a:latin typeface="メイリオ" panose="020B0604030504040204" pitchFamily="34" charset="-128"/>
                <a:ea typeface="メイリオ" panose="020B0604030504040204" pitchFamily="34" charset="-128"/>
              </a:rPr>
            </a:br>
            <a:r>
              <a:rPr lang="ja-JP" altLang="en-US" sz="1200" dirty="0">
                <a:latin typeface="メイリオ" panose="020B0604030504040204" pitchFamily="34" charset="-128"/>
                <a:ea typeface="メイリオ" panose="020B0604030504040204" pitchFamily="34" charset="-128"/>
              </a:rPr>
              <a:t>　</a:t>
            </a:r>
            <a:r>
              <a:rPr lang="en-US" altLang="ja-JP" sz="1200" dirty="0">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選考会では提出いただいた事業プレゼン資料をプレゼンに使用いただくことを想定しています。提出後にデータの差し替えを</a:t>
            </a:r>
            <a:br>
              <a:rPr lang="en-US" altLang="ja-JP" sz="1200" dirty="0">
                <a:latin typeface="メイリオ" panose="020B0604030504040204" pitchFamily="34" charset="-128"/>
                <a:ea typeface="メイリオ" panose="020B0604030504040204" pitchFamily="34" charset="-128"/>
              </a:rPr>
            </a:br>
            <a:r>
              <a:rPr lang="ja-JP" altLang="en-US" sz="1200" dirty="0">
                <a:latin typeface="メイリオ" panose="020B0604030504040204" pitchFamily="34" charset="-128"/>
                <a:ea typeface="メイリオ" panose="020B0604030504040204" pitchFamily="34" charset="-128"/>
              </a:rPr>
              <a:t>　　希望される場合は、選考会の前日までにお送りください（当日のデータ差し替えはでき兼ねますのでご了承ください）。</a:t>
            </a:r>
            <a:br>
              <a:rPr lang="en-US" altLang="ja-JP" sz="1200" dirty="0">
                <a:latin typeface="メイリオ" panose="020B0604030504040204" pitchFamily="34" charset="-128"/>
                <a:ea typeface="メイリオ" panose="020B0604030504040204" pitchFamily="34" charset="-128"/>
              </a:rPr>
            </a:br>
            <a:r>
              <a:rPr lang="en-US" altLang="ja-JP" sz="1200" dirty="0">
                <a:latin typeface="メイリオ" panose="020B0604030504040204" pitchFamily="34" charset="-128"/>
                <a:ea typeface="メイリオ" panose="020B0604030504040204" pitchFamily="34" charset="-128"/>
              </a:rPr>
              <a:t>   </a:t>
            </a:r>
            <a:r>
              <a:rPr lang="ja-JP" altLang="en-US" sz="1200" dirty="0">
                <a:latin typeface="メイリオ" panose="020B0604030504040204" pitchFamily="34" charset="-128"/>
                <a:ea typeface="メイリオ" panose="020B0604030504040204" pitchFamily="34" charset="-128"/>
              </a:rPr>
              <a:t>　（プレゼンの持ち時間お一人</a:t>
            </a:r>
            <a:r>
              <a:rPr lang="en-US" altLang="ja-JP" sz="1200" dirty="0">
                <a:latin typeface="メイリオ" panose="020B0604030504040204" pitchFamily="34" charset="-128"/>
                <a:ea typeface="メイリオ" panose="020B0604030504040204" pitchFamily="34" charset="-128"/>
              </a:rPr>
              <a:t>30</a:t>
            </a:r>
            <a:r>
              <a:rPr lang="ja-JP" altLang="en-US" sz="1200" dirty="0">
                <a:latin typeface="メイリオ" panose="020B0604030504040204" pitchFamily="34" charset="-128"/>
                <a:ea typeface="メイリオ" panose="020B0604030504040204" pitchFamily="34" charset="-128"/>
              </a:rPr>
              <a:t>分（プレゼン</a:t>
            </a:r>
            <a:r>
              <a:rPr lang="en-US" altLang="ja-JP" sz="1200" dirty="0">
                <a:latin typeface="メイリオ" panose="020B0604030504040204" pitchFamily="34" charset="-128"/>
                <a:ea typeface="メイリオ" panose="020B0604030504040204" pitchFamily="34" charset="-128"/>
              </a:rPr>
              <a:t>7</a:t>
            </a:r>
            <a:r>
              <a:rPr lang="ja-JP" altLang="en-US" sz="1200" dirty="0">
                <a:latin typeface="メイリオ" panose="020B0604030504040204" pitchFamily="34" charset="-128"/>
                <a:ea typeface="メイリオ" panose="020B0604030504040204" pitchFamily="34" charset="-128"/>
              </a:rPr>
              <a:t>分＋質疑応答</a:t>
            </a:r>
            <a:r>
              <a:rPr lang="en-US" altLang="ja-JP" sz="1200" dirty="0">
                <a:latin typeface="メイリオ" panose="020B0604030504040204" pitchFamily="34" charset="-128"/>
                <a:ea typeface="メイリオ" panose="020B0604030504040204" pitchFamily="34" charset="-128"/>
              </a:rPr>
              <a:t>23</a:t>
            </a:r>
            <a:r>
              <a:rPr lang="ja-JP" altLang="en-US" sz="1200" dirty="0">
                <a:latin typeface="メイリオ" panose="020B0604030504040204" pitchFamily="34" charset="-128"/>
                <a:ea typeface="メイリオ" panose="020B0604030504040204" pitchFamily="34" charset="-128"/>
              </a:rPr>
              <a:t>分まで）を予定）</a:t>
            </a:r>
            <a:br>
              <a:rPr lang="en-US" altLang="ja-JP" sz="1400" dirty="0">
                <a:latin typeface="メイリオ" panose="020B0604030504040204" pitchFamily="34" charset="-128"/>
                <a:ea typeface="メイリオ" panose="020B0604030504040204" pitchFamily="34" charset="-128"/>
              </a:rPr>
            </a:br>
            <a:br>
              <a:rPr lang="en-US" altLang="ja-JP"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個人情報の取り扱いについて</a:t>
            </a:r>
            <a:r>
              <a:rPr lang="en-US" altLang="ja-JP" sz="1400" dirty="0">
                <a:latin typeface="メイリオ" panose="020B0604030504040204" pitchFamily="34" charset="-128"/>
                <a:ea typeface="メイリオ" panose="020B0604030504040204" pitchFamily="34" charset="-128"/>
              </a:rPr>
              <a:t>】</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ご登録いただいた情報は、エントリーに関して必要となる様々な事項のご連絡のために利用させていた　　</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だきます。皆様の個人情報を皆様の同意なしに業務委託先以外の第三者に開示・提供することはござい　</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ません（法令等により開示を求められた場合を除く）。</a:t>
            </a:r>
            <a:endParaRPr lang="ja-JP" altLang="en-US" sz="1600" dirty="0">
              <a:latin typeface="メイリオ" panose="020B0604030504040204" pitchFamily="34" charset="-128"/>
              <a:ea typeface="メイリオ" panose="020B0604030504040204" pitchFamily="34" charset="-128"/>
            </a:endParaRPr>
          </a:p>
        </p:txBody>
      </p:sp>
      <p:sp>
        <p:nvSpPr>
          <p:cNvPr id="16386" name="Rectangle 3">
            <a:extLst>
              <a:ext uri="{FF2B5EF4-FFF2-40B4-BE49-F238E27FC236}">
                <a16:creationId xmlns:a16="http://schemas.microsoft.com/office/drawing/2014/main" id="{3A7FCFDF-1D75-AC4A-A325-B21EAF9612AB}"/>
              </a:ext>
            </a:extLst>
          </p:cNvPr>
          <p:cNvSpPr>
            <a:spLocks noChangeArrowheads="1"/>
          </p:cNvSpPr>
          <p:nvPr/>
        </p:nvSpPr>
        <p:spPr bwMode="auto">
          <a:xfrm>
            <a:off x="820738" y="228570"/>
            <a:ext cx="73661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lnSpc>
                <a:spcPct val="100000"/>
              </a:lnSpc>
              <a:spcBef>
                <a:spcPct val="0"/>
              </a:spcBef>
              <a:buFontTx/>
              <a:buNone/>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エントリーに関して</a:t>
            </a:r>
            <a:endParaRPr lang="en-US" altLang="ja-JP" sz="2000" b="1" dirty="0">
              <a:solidFill>
                <a:schemeClr val="accent6">
                  <a:lumMod val="75000"/>
                </a:schemeClr>
              </a:solidFill>
              <a:latin typeface="メイリオ" panose="020B0604030504040204" pitchFamily="34" charset="-128"/>
              <a:ea typeface="メイリオ" panose="020B0604030504040204" pitchFamily="34" charset="-128"/>
            </a:endParaRPr>
          </a:p>
        </p:txBody>
      </p:sp>
      <p:sp>
        <p:nvSpPr>
          <p:cNvPr id="6" name="直角三角形 5">
            <a:extLst>
              <a:ext uri="{FF2B5EF4-FFF2-40B4-BE49-F238E27FC236}">
                <a16:creationId xmlns:a16="http://schemas.microsoft.com/office/drawing/2014/main" id="{1B18AE81-9834-4A3B-BC97-BFA0EF6A162B}"/>
              </a:ext>
            </a:extLst>
          </p:cNvPr>
          <p:cNvSpPr/>
          <p:nvPr/>
        </p:nvSpPr>
        <p:spPr bwMode="auto">
          <a:xfrm rot="10800000" flipH="1">
            <a:off x="-7938" y="-7938"/>
            <a:ext cx="828676" cy="82708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eaLnBrk="1" fontAlgn="auto" hangingPunct="1">
              <a:spcBef>
                <a:spcPts val="0"/>
              </a:spcBef>
              <a:spcAft>
                <a:spcPts val="0"/>
              </a:spcAft>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50054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38100" y="0"/>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grpSp>
        <p:nvGrpSpPr>
          <p:cNvPr id="18434" name="グループ化 1">
            <a:extLst>
              <a:ext uri="{FF2B5EF4-FFF2-40B4-BE49-F238E27FC236}">
                <a16:creationId xmlns:a16="http://schemas.microsoft.com/office/drawing/2014/main" id="{99B03B73-62BA-E346-8844-391FB1E32454}"/>
              </a:ext>
            </a:extLst>
          </p:cNvPr>
          <p:cNvGrpSpPr>
            <a:grpSpLocks/>
          </p:cNvGrpSpPr>
          <p:nvPr/>
        </p:nvGrpSpPr>
        <p:grpSpPr bwMode="auto">
          <a:xfrm>
            <a:off x="-7938" y="-7938"/>
            <a:ext cx="9024938" cy="827088"/>
            <a:chOff x="-7934" y="-7938"/>
            <a:chExt cx="7990394" cy="827088"/>
          </a:xfrm>
        </p:grpSpPr>
        <p:sp>
          <p:nvSpPr>
            <p:cNvPr id="4" name="正方形/長方形 3">
              <a:extLst>
                <a:ext uri="{FF2B5EF4-FFF2-40B4-BE49-F238E27FC236}">
                  <a16:creationId xmlns:a16="http://schemas.microsoft.com/office/drawing/2014/main" id="{1F1FDEBC-CDC6-45BB-80CA-706F279E09D2}"/>
                </a:ext>
              </a:extLst>
            </p:cNvPr>
            <p:cNvSpPr/>
            <p:nvPr/>
          </p:nvSpPr>
          <p:spPr bwMode="auto">
            <a:xfrm>
              <a:off x="746832" y="234950"/>
              <a:ext cx="723562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a:t>
              </a:r>
              <a:r>
                <a:rPr lang="ja-JP" altLang="en-US" sz="2000" b="1" dirty="0">
                  <a:solidFill>
                    <a:schemeClr val="accent6">
                      <a:lumMod val="75000"/>
                    </a:schemeClr>
                  </a:solidFill>
                  <a:latin typeface="メイリオ" panose="020B0604030504040204" pitchFamily="50" charset="-128"/>
                  <a:ea typeface="メイリオ" panose="020B0604030504040204" pitchFamily="50" charset="-128"/>
                </a:rPr>
                <a:t>エントリーシート</a:t>
              </a:r>
              <a:endParaRPr lang="en-US" altLang="ja-JP" sz="20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0" name="直角三角形 9">
              <a:extLst>
                <a:ext uri="{FF2B5EF4-FFF2-40B4-BE49-F238E27FC236}">
                  <a16:creationId xmlns:a16="http://schemas.microsoft.com/office/drawing/2014/main" id="{57E0FC26-B5F1-4EBF-87C9-0DF6EA335C1A}"/>
                </a:ext>
              </a:extLst>
            </p:cNvPr>
            <p:cNvSpPr/>
            <p:nvPr/>
          </p:nvSpPr>
          <p:spPr bwMode="auto">
            <a:xfrm rot="10800000" flipH="1">
              <a:off x="-7934" y="-7938"/>
              <a:ext cx="829259" cy="82708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eaLnBrk="1" fontAlgn="auto" hangingPunct="1">
                <a:spcBef>
                  <a:spcPts val="0"/>
                </a:spcBef>
                <a:spcAft>
                  <a:spcPts val="0"/>
                </a:spcAft>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grpSp>
      <p:graphicFrame>
        <p:nvGraphicFramePr>
          <p:cNvPr id="25" name="表 24">
            <a:extLst>
              <a:ext uri="{FF2B5EF4-FFF2-40B4-BE49-F238E27FC236}">
                <a16:creationId xmlns:a16="http://schemas.microsoft.com/office/drawing/2014/main" id="{5F92D09F-3645-4BF3-8164-E03E372300D4}"/>
              </a:ext>
            </a:extLst>
          </p:cNvPr>
          <p:cNvGraphicFramePr>
            <a:graphicFrameLocks noGrp="1"/>
          </p:cNvGraphicFramePr>
          <p:nvPr>
            <p:extLst>
              <p:ext uri="{D42A27DB-BD31-4B8C-83A1-F6EECF244321}">
                <p14:modId xmlns:p14="http://schemas.microsoft.com/office/powerpoint/2010/main" val="1878556724"/>
              </p:ext>
            </p:extLst>
          </p:nvPr>
        </p:nvGraphicFramePr>
        <p:xfrm>
          <a:off x="127000" y="885796"/>
          <a:ext cx="4511675" cy="2393951"/>
        </p:xfrm>
        <a:graphic>
          <a:graphicData uri="http://schemas.openxmlformats.org/drawingml/2006/table">
            <a:tbl>
              <a:tblPr firstRow="1" bandRow="1">
                <a:tableStyleId>{5C22544A-7EE6-4342-B048-85BDC9FD1C3A}</a:tableStyleId>
              </a:tblPr>
              <a:tblGrid>
                <a:gridCol w="719707">
                  <a:extLst>
                    <a:ext uri="{9D8B030D-6E8A-4147-A177-3AD203B41FA5}">
                      <a16:colId xmlns:a16="http://schemas.microsoft.com/office/drawing/2014/main" val="2408860566"/>
                    </a:ext>
                  </a:extLst>
                </a:gridCol>
                <a:gridCol w="2369368">
                  <a:extLst>
                    <a:ext uri="{9D8B030D-6E8A-4147-A177-3AD203B41FA5}">
                      <a16:colId xmlns:a16="http://schemas.microsoft.com/office/drawing/2014/main" val="4158287375"/>
                    </a:ext>
                  </a:extLst>
                </a:gridCol>
                <a:gridCol w="1422600">
                  <a:extLst>
                    <a:ext uri="{9D8B030D-6E8A-4147-A177-3AD203B41FA5}">
                      <a16:colId xmlns:a16="http://schemas.microsoft.com/office/drawing/2014/main" val="1949412765"/>
                    </a:ext>
                  </a:extLst>
                </a:gridCol>
              </a:tblGrid>
              <a:tr h="245390">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フリガナ</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5">
                  <a:txBody>
                    <a:bodyPr/>
                    <a:lstStyle/>
                    <a:p>
                      <a:pPr marL="0" indent="0" algn="ctr"/>
                      <a:r>
                        <a:rPr kumimoji="1" lang="en-US" altLang="ja-JP" sz="1000" b="0" dirty="0">
                          <a:solidFill>
                            <a:schemeClr val="accent2"/>
                          </a:solidFill>
                          <a:latin typeface="メイリオ" panose="020B0604030504040204" pitchFamily="50" charset="-128"/>
                          <a:ea typeface="メイリオ" panose="020B0604030504040204" pitchFamily="50" charset="-128"/>
                        </a:rPr>
                        <a:t>※</a:t>
                      </a:r>
                      <a:r>
                        <a:rPr kumimoji="1" lang="ja-JP" altLang="en-US" sz="1000" b="0" dirty="0">
                          <a:solidFill>
                            <a:schemeClr val="accent2"/>
                          </a:solidFill>
                          <a:latin typeface="メイリオ" panose="020B0604030504040204" pitchFamily="50" charset="-128"/>
                          <a:ea typeface="メイリオ" panose="020B0604030504040204" pitchFamily="50" charset="-128"/>
                        </a:rPr>
                        <a:t>申請者本人の</a:t>
                      </a:r>
                      <a:endParaRPr kumimoji="1" lang="en-US" altLang="ja-JP" sz="1000" b="0" dirty="0">
                        <a:solidFill>
                          <a:schemeClr val="accent2"/>
                        </a:solidFill>
                        <a:latin typeface="メイリオ" panose="020B0604030504040204" pitchFamily="50" charset="-128"/>
                        <a:ea typeface="メイリオ" panose="020B0604030504040204" pitchFamily="50" charset="-128"/>
                      </a:endParaRPr>
                    </a:p>
                    <a:p>
                      <a:pPr marL="0" indent="0" algn="ctr"/>
                      <a:r>
                        <a:rPr kumimoji="1" lang="ja-JP" altLang="en-US" sz="1000" b="0" dirty="0">
                          <a:solidFill>
                            <a:schemeClr val="accent2"/>
                          </a:solidFill>
                          <a:latin typeface="メイリオ" panose="020B0604030504040204" pitchFamily="50" charset="-128"/>
                          <a:ea typeface="メイリオ" panose="020B0604030504040204" pitchFamily="50" charset="-128"/>
                        </a:rPr>
                        <a:t>写真を貼り付けて</a:t>
                      </a:r>
                      <a:endParaRPr kumimoji="1" lang="en-US" altLang="ja-JP" sz="1000" b="0" dirty="0">
                        <a:solidFill>
                          <a:schemeClr val="accent2"/>
                        </a:solidFill>
                        <a:latin typeface="メイリオ" panose="020B0604030504040204" pitchFamily="50" charset="-128"/>
                        <a:ea typeface="メイリオ" panose="020B0604030504040204" pitchFamily="50" charset="-128"/>
                      </a:endParaRPr>
                    </a:p>
                    <a:p>
                      <a:pPr marL="0" indent="0" algn="ctr"/>
                      <a:r>
                        <a:rPr kumimoji="1" lang="ja-JP" altLang="en-US" sz="1000" b="0" dirty="0">
                          <a:solidFill>
                            <a:schemeClr val="accent2"/>
                          </a:solidFill>
                          <a:latin typeface="メイリオ" panose="020B0604030504040204" pitchFamily="50" charset="-128"/>
                          <a:ea typeface="メイリオ" panose="020B0604030504040204" pitchFamily="50" charset="-128"/>
                        </a:rPr>
                        <a:t>ください</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6666475"/>
                  </a:ext>
                </a:extLst>
              </a:tr>
              <a:tr h="309818">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氏名</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21981"/>
                  </a:ext>
                </a:extLst>
              </a:tr>
              <a:tr h="309818">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生年月日</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eaLnBrk="1" fontAlgn="auto" hangingPunct="1">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rPr>
                        <a:t>年　　月　　日生（満　　歳）</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r" eaLnBrk="1" fontAlgn="auto" hangingPunct="1">
                        <a:spcBef>
                          <a:spcPts val="0"/>
                        </a:spcBef>
                        <a:spcAft>
                          <a:spcPts val="0"/>
                        </a:spcAft>
                        <a:defRPr/>
                      </a:pPr>
                      <a:endParaRPr lang="ja-JP" altLang="en-US" sz="10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954918"/>
                  </a:ext>
                </a:extLst>
              </a:tr>
              <a:tr h="309818">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電話番号</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r h="309818">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メール</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3790391"/>
                  </a:ext>
                </a:extLst>
              </a:tr>
              <a:tr h="909289">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住所</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rPr>
                        <a:t>〒</a:t>
                      </a:r>
                      <a:endParaRPr lang="ja-JP" altLang="en-US" sz="1200" dirty="0">
                        <a:solidFill>
                          <a:schemeClr val="tx1"/>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6734570"/>
                  </a:ext>
                </a:extLst>
              </a:tr>
            </a:tbl>
          </a:graphicData>
        </a:graphic>
      </p:graphicFrame>
      <p:graphicFrame>
        <p:nvGraphicFramePr>
          <p:cNvPr id="26" name="表 25">
            <a:extLst>
              <a:ext uri="{FF2B5EF4-FFF2-40B4-BE49-F238E27FC236}">
                <a16:creationId xmlns:a16="http://schemas.microsoft.com/office/drawing/2014/main" id="{ED7EC680-BF5C-428E-9459-13DF3C73FE99}"/>
              </a:ext>
            </a:extLst>
          </p:cNvPr>
          <p:cNvGraphicFramePr>
            <a:graphicFrameLocks noGrp="1"/>
          </p:cNvGraphicFramePr>
          <p:nvPr>
            <p:extLst>
              <p:ext uri="{D42A27DB-BD31-4B8C-83A1-F6EECF244321}">
                <p14:modId xmlns:p14="http://schemas.microsoft.com/office/powerpoint/2010/main" val="1836806272"/>
              </p:ext>
            </p:extLst>
          </p:nvPr>
        </p:nvGraphicFramePr>
        <p:xfrm>
          <a:off x="4697413" y="876271"/>
          <a:ext cx="4319587" cy="2409825"/>
        </p:xfrm>
        <a:graphic>
          <a:graphicData uri="http://schemas.openxmlformats.org/drawingml/2006/table">
            <a:tbl>
              <a:tblPr firstRow="1" bandRow="1">
                <a:tableStyleId>{5C22544A-7EE6-4342-B048-85BDC9FD1C3A}</a:tableStyleId>
              </a:tblPr>
              <a:tblGrid>
                <a:gridCol w="4319587">
                  <a:extLst>
                    <a:ext uri="{9D8B030D-6E8A-4147-A177-3AD203B41FA5}">
                      <a16:colId xmlns:a16="http://schemas.microsoft.com/office/drawing/2014/main" val="2408860566"/>
                    </a:ext>
                  </a:extLst>
                </a:gridCol>
              </a:tblGrid>
              <a:tr h="259139">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メイリオ" panose="020B0604030504040204" pitchFamily="50" charset="-128"/>
                          <a:ea typeface="メイリオ" panose="020B0604030504040204" pitchFamily="50" charset="-128"/>
                        </a:rPr>
                        <a:t>職歴・その他特筆すべき活動歴など</a:t>
                      </a: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1954918"/>
                  </a:ext>
                </a:extLst>
              </a:tr>
              <a:tr h="2150686">
                <a:tc>
                  <a:txBody>
                    <a:bodyPr/>
                    <a:lstStyle/>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000" dirty="0">
                          <a:solidFill>
                            <a:schemeClr val="accent2"/>
                          </a:solidFill>
                          <a:latin typeface="メイリオ" panose="020B0604030504040204" pitchFamily="50" charset="-128"/>
                          <a:ea typeface="メイリオ" panose="020B0604030504040204" pitchFamily="50" charset="-128"/>
                        </a:rPr>
                        <a:t>※</a:t>
                      </a:r>
                      <a:r>
                        <a:rPr lang="ja-JP" altLang="en-US" sz="1000" dirty="0">
                          <a:solidFill>
                            <a:schemeClr val="accent2"/>
                          </a:solidFill>
                          <a:latin typeface="メイリオ" panose="020B0604030504040204" pitchFamily="50" charset="-128"/>
                          <a:ea typeface="メイリオ" panose="020B0604030504040204" pitchFamily="50" charset="-128"/>
                        </a:rPr>
                        <a:t>それぞれ年月や期間が分かるようご記入ください。</a:t>
                      </a: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bl>
          </a:graphicData>
        </a:graphic>
      </p:graphicFrame>
      <p:graphicFrame>
        <p:nvGraphicFramePr>
          <p:cNvPr id="27" name="表 26">
            <a:extLst>
              <a:ext uri="{FF2B5EF4-FFF2-40B4-BE49-F238E27FC236}">
                <a16:creationId xmlns:a16="http://schemas.microsoft.com/office/drawing/2014/main" id="{4B89AE8D-FD0A-4998-B642-51AB3339C808}"/>
              </a:ext>
            </a:extLst>
          </p:cNvPr>
          <p:cNvGraphicFramePr>
            <a:graphicFrameLocks noGrp="1"/>
          </p:cNvGraphicFramePr>
          <p:nvPr>
            <p:extLst>
              <p:ext uri="{D42A27DB-BD31-4B8C-83A1-F6EECF244321}">
                <p14:modId xmlns:p14="http://schemas.microsoft.com/office/powerpoint/2010/main" val="3344642322"/>
              </p:ext>
            </p:extLst>
          </p:nvPr>
        </p:nvGraphicFramePr>
        <p:xfrm>
          <a:off x="127000" y="3354268"/>
          <a:ext cx="8890000" cy="3344508"/>
        </p:xfrm>
        <a:graphic>
          <a:graphicData uri="http://schemas.openxmlformats.org/drawingml/2006/table">
            <a:tbl>
              <a:tblPr firstRow="1" bandRow="1">
                <a:tableStyleId>{5C22544A-7EE6-4342-B048-85BDC9FD1C3A}</a:tableStyleId>
              </a:tblPr>
              <a:tblGrid>
                <a:gridCol w="8890000">
                  <a:extLst>
                    <a:ext uri="{9D8B030D-6E8A-4147-A177-3AD203B41FA5}">
                      <a16:colId xmlns:a16="http://schemas.microsoft.com/office/drawing/2014/main" val="2408860566"/>
                    </a:ext>
                  </a:extLst>
                </a:gridCol>
              </a:tblGrid>
              <a:tr h="345967">
                <a:tc>
                  <a:txBody>
                    <a:bodyPr/>
                    <a:lstStyle/>
                    <a:p>
                      <a:pPr eaLnBrk="1" fontAlgn="auto" hangingPunct="1">
                        <a:spcBef>
                          <a:spcPts val="0"/>
                        </a:spcBef>
                        <a:spcAft>
                          <a:spcPts val="0"/>
                        </a:spcAft>
                        <a:defRPr/>
                      </a:pPr>
                      <a:r>
                        <a:rPr lang="ja-JP" altLang="en-US" sz="1100" b="1" dirty="0">
                          <a:solidFill>
                            <a:schemeClr val="tx1"/>
                          </a:solidFill>
                          <a:latin typeface="メイリオ" panose="020B0604030504040204" pitchFamily="50" charset="-128"/>
                          <a:ea typeface="メイリオ" panose="020B0604030504040204" pitchFamily="50" charset="-128"/>
                        </a:rPr>
                        <a:t>なぜ「起業」なのか、理由を教えてください（就職や趣味・ボランティアではなく、起業を選ばれた理由は何でしょうか）</a:t>
                      </a: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6840422"/>
                  </a:ext>
                </a:extLst>
              </a:tr>
              <a:tr h="1259026">
                <a:tc>
                  <a:txBody>
                    <a:bodyPr/>
                    <a:lstStyle/>
                    <a:p>
                      <a:pPr eaLnBrk="1" fontAlgn="auto" hangingPunct="1">
                        <a:spcBef>
                          <a:spcPts val="0"/>
                        </a:spcBef>
                        <a:spcAft>
                          <a:spcPts val="0"/>
                        </a:spcAft>
                        <a:defRPr/>
                      </a:pPr>
                      <a:endParaRPr lang="en-US" altLang="ja-JP" sz="1100" dirty="0">
                        <a:solidFill>
                          <a:schemeClr val="accent2"/>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209011"/>
                  </a:ext>
                </a:extLst>
              </a:tr>
              <a:tr h="342581">
                <a:tc>
                  <a:txBody>
                    <a:bodyPr/>
                    <a:lstStyle/>
                    <a:p>
                      <a:pPr eaLnBrk="1" fontAlgn="auto" hangingPunct="1">
                        <a:spcBef>
                          <a:spcPts val="0"/>
                        </a:spcBef>
                        <a:spcAft>
                          <a:spcPts val="0"/>
                        </a:spcAft>
                        <a:defRPr/>
                      </a:pPr>
                      <a:r>
                        <a:rPr lang="ja-JP" altLang="en-US" sz="1100" b="1" dirty="0">
                          <a:solidFill>
                            <a:schemeClr val="tx1"/>
                          </a:solidFill>
                          <a:latin typeface="メイリオ" panose="020B0604030504040204" pitchFamily="50" charset="-128"/>
                          <a:ea typeface="メイリオ" panose="020B0604030504040204" pitchFamily="50" charset="-128"/>
                        </a:rPr>
                        <a:t>所有する資格や好きなこと・得意なことについて自由にお書きください</a:t>
                      </a: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80381349"/>
                  </a:ext>
                </a:extLst>
              </a:tr>
              <a:tr h="1396934">
                <a:tc>
                  <a:txBody>
                    <a:bodyPr/>
                    <a:lstStyle/>
                    <a:p>
                      <a:pPr eaLnBrk="1" fontAlgn="auto" hangingPunct="1">
                        <a:spcBef>
                          <a:spcPts val="0"/>
                        </a:spcBef>
                        <a:spcAft>
                          <a:spcPts val="0"/>
                        </a:spcAft>
                        <a:defRPr/>
                      </a:pPr>
                      <a:endParaRPr lang="en-US" altLang="ja-JP" sz="1100" dirty="0">
                        <a:solidFill>
                          <a:schemeClr val="accent2"/>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089436"/>
                  </a:ext>
                </a:extLst>
              </a:tr>
            </a:tbl>
          </a:graphicData>
        </a:graphic>
      </p:graphicFrame>
    </p:spTree>
    <p:extLst>
      <p:ext uri="{BB962C8B-B14F-4D97-AF65-F5344CB8AC3E}">
        <p14:creationId xmlns:p14="http://schemas.microsoft.com/office/powerpoint/2010/main" val="277945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38100" y="0"/>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sp>
        <p:nvSpPr>
          <p:cNvPr id="7" name="角丸四角形 4">
            <a:extLst>
              <a:ext uri="{FF2B5EF4-FFF2-40B4-BE49-F238E27FC236}">
                <a16:creationId xmlns:a16="http://schemas.microsoft.com/office/drawing/2014/main" id="{0F925AB7-5634-407A-AF3F-4EC09F524F4D}"/>
              </a:ext>
            </a:extLst>
          </p:cNvPr>
          <p:cNvSpPr/>
          <p:nvPr/>
        </p:nvSpPr>
        <p:spPr>
          <a:xfrm>
            <a:off x="438150" y="946150"/>
            <a:ext cx="8270875" cy="5676900"/>
          </a:xfrm>
          <a:prstGeom prst="roundRect">
            <a:avLst>
              <a:gd name="adj" fmla="val 7958"/>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srgbClr val="FF0000"/>
                </a:solidFill>
                <a:latin typeface="メイリオ" panose="020B0604030504040204" pitchFamily="50" charset="-128"/>
                <a:ea typeface="メイリオ" panose="020B0604030504040204" pitchFamily="50" charset="-128"/>
              </a:rPr>
              <a:t>テーマ：西粟倉村で実現したい事業の仮説</a:t>
            </a:r>
            <a:endParaRPr lang="en-US" altLang="ja-JP" sz="2000" b="1" dirty="0">
              <a:solidFill>
                <a:srgbClr val="FF0000"/>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endParaRPr lang="en-US" altLang="ja-JP" dirty="0">
              <a:solidFill>
                <a:srgbClr val="FF0000"/>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1600">
                <a:solidFill>
                  <a:srgbClr val="FF0000"/>
                </a:solidFill>
                <a:latin typeface="メイリオ" panose="020B0604030504040204" pitchFamily="50" charset="-128"/>
                <a:ea typeface="メイリオ" panose="020B0604030504040204" pitchFamily="50" charset="-128"/>
              </a:rPr>
              <a:t>書式自由</a:t>
            </a:r>
            <a:r>
              <a:rPr lang="ja-JP" altLang="en-US" sz="1600" dirty="0">
                <a:solidFill>
                  <a:srgbClr val="FF0000"/>
                </a:solidFill>
                <a:latin typeface="メイリオ" panose="020B0604030504040204" pitchFamily="50" charset="-128"/>
                <a:ea typeface="メイリオ" panose="020B0604030504040204" pitchFamily="50" charset="-128"/>
              </a:rPr>
              <a:t>で、以下の</a:t>
            </a:r>
            <a:r>
              <a:rPr lang="en-US" altLang="ja-JP" sz="1600" dirty="0">
                <a:solidFill>
                  <a:srgbClr val="FF0000"/>
                </a:solidFill>
                <a:latin typeface="メイリオ" panose="020B0604030504040204" pitchFamily="50" charset="-128"/>
                <a:ea typeface="メイリオ" panose="020B0604030504040204" pitchFamily="50" charset="-128"/>
              </a:rPr>
              <a:t>7</a:t>
            </a:r>
            <a:r>
              <a:rPr lang="ja-JP" altLang="en-US" sz="1600" dirty="0">
                <a:solidFill>
                  <a:srgbClr val="FF0000"/>
                </a:solidFill>
                <a:latin typeface="メイリオ" panose="020B0604030504040204" pitchFamily="50" charset="-128"/>
                <a:ea typeface="メイリオ" panose="020B0604030504040204" pitchFamily="50" charset="-128"/>
              </a:rPr>
              <a:t>点を含めた事業の仮説を</a:t>
            </a:r>
            <a:endParaRPr lang="en-US" altLang="ja-JP" sz="1600" dirty="0">
              <a:solidFill>
                <a:srgbClr val="FF0000"/>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1600" dirty="0">
                <a:solidFill>
                  <a:srgbClr val="FF0000"/>
                </a:solidFill>
                <a:latin typeface="メイリオ" panose="020B0604030504040204" pitchFamily="50" charset="-128"/>
                <a:ea typeface="メイリオ" panose="020B0604030504040204" pitchFamily="50" charset="-128"/>
              </a:rPr>
              <a:t>プレゼン資料として作成してください。</a:t>
            </a:r>
            <a:br>
              <a:rPr kumimoji="0"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endParaRPr lang="en-US" altLang="ja-JP" dirty="0">
              <a:solidFill>
                <a:srgbClr val="FF0000"/>
              </a:solidFill>
              <a:latin typeface="メイリオ" panose="020B0604030504040204" pitchFamily="50" charset="-128"/>
              <a:ea typeface="メイリオ" panose="020B0604030504040204" pitchFamily="50" charset="-128"/>
            </a:endParaRPr>
          </a:p>
          <a:p>
            <a:pPr marL="457200" indent="-457200" eaLnBrk="1" fontAlgn="auto" hangingPunct="1">
              <a:lnSpc>
                <a:spcPct val="150000"/>
              </a:lnSpc>
              <a:spcBef>
                <a:spcPts val="0"/>
              </a:spcBef>
              <a:spcAft>
                <a:spcPts val="0"/>
              </a:spcAft>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事業の概要</a:t>
            </a:r>
            <a:r>
              <a:rPr lang="ja-JP" altLang="en-US" sz="1400" u="sng" dirty="0">
                <a:solidFill>
                  <a:srgbClr val="FF0000"/>
                </a:solidFill>
                <a:latin typeface="メイリオ" panose="020B0604030504040204" pitchFamily="50" charset="-128"/>
                <a:ea typeface="メイリオ" panose="020B0604030504040204" pitchFamily="50" charset="-128"/>
              </a:rPr>
              <a:t>（想定する顧客と商品・サービス及び価格、仕入れ・提供方法等のビジネスモデルについて）</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457200" indent="-457200" eaLnBrk="1" fontAlgn="auto" hangingPunct="1">
              <a:lnSpc>
                <a:spcPct val="150000"/>
              </a:lnSpc>
              <a:spcBef>
                <a:spcPts val="0"/>
              </a:spcBef>
              <a:spcAft>
                <a:spcPts val="0"/>
              </a:spcAft>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事業の体制</a:t>
            </a:r>
            <a:r>
              <a:rPr lang="ja-JP" altLang="en-US" sz="1400" u="sng" dirty="0">
                <a:solidFill>
                  <a:srgbClr val="FF0000"/>
                </a:solidFill>
                <a:latin typeface="メイリオ" panose="020B0604030504040204" pitchFamily="50" charset="-128"/>
                <a:ea typeface="メイリオ" panose="020B0604030504040204" pitchFamily="50" charset="-128"/>
              </a:rPr>
              <a:t>（チームメンバーがいる場合、それぞれの役割を明記してください）</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457200" indent="-457200" eaLnBrk="1" fontAlgn="auto" hangingPunct="1">
              <a:lnSpc>
                <a:spcPct val="150000"/>
              </a:lnSpc>
              <a:spcBef>
                <a:spcPts val="0"/>
              </a:spcBef>
              <a:spcAft>
                <a:spcPts val="0"/>
              </a:spcAft>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なぜその事業に取り組むのか、ご自身の動機や背景</a:t>
            </a:r>
            <a:endParaRPr lang="en-US" altLang="ja-JP" sz="1600" u="sng" dirty="0">
              <a:solidFill>
                <a:srgbClr val="FF0000"/>
              </a:solidFill>
              <a:latin typeface="メイリオ" panose="020B0604030504040204" pitchFamily="50" charset="-128"/>
              <a:ea typeface="メイリオ" panose="020B0604030504040204" pitchFamily="50" charset="-128"/>
            </a:endParaRPr>
          </a:p>
          <a:p>
            <a:pPr marL="457200" indent="-457200" eaLnBrk="1" fontAlgn="auto" hangingPunct="1">
              <a:lnSpc>
                <a:spcPct val="150000"/>
              </a:lnSpc>
              <a:spcBef>
                <a:spcPts val="0"/>
              </a:spcBef>
              <a:spcAft>
                <a:spcPts val="0"/>
              </a:spcAft>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その事業を西粟倉村で取り組みたい理由</a:t>
            </a:r>
            <a:endParaRPr lang="en-US" altLang="ja-JP" sz="1600" u="sng" dirty="0">
              <a:solidFill>
                <a:srgbClr val="FF0000"/>
              </a:solidFill>
              <a:latin typeface="メイリオ" panose="020B0604030504040204" pitchFamily="50" charset="-128"/>
              <a:ea typeface="メイリオ" panose="020B0604030504040204" pitchFamily="50" charset="-128"/>
            </a:endParaRPr>
          </a:p>
          <a:p>
            <a:pPr marL="457200" indent="-457200" eaLnBrk="1" fontAlgn="auto" hangingPunct="1">
              <a:lnSpc>
                <a:spcPct val="150000"/>
              </a:lnSpc>
              <a:spcBef>
                <a:spcPts val="0"/>
              </a:spcBef>
              <a:spcAft>
                <a:spcPts val="0"/>
              </a:spcAft>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事業によって実現したい目標・ビジョン</a:t>
            </a:r>
            <a:endParaRPr lang="en-US" altLang="ja-JP" sz="1600" u="sng" dirty="0">
              <a:solidFill>
                <a:srgbClr val="FF0000"/>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目標・ビジョンを実現するための活動計画</a:t>
            </a:r>
            <a:r>
              <a:rPr lang="ja-JP" altLang="en-US" sz="1400" u="sng" dirty="0">
                <a:solidFill>
                  <a:srgbClr val="FF0000"/>
                </a:solidFill>
                <a:latin typeface="メイリオ" panose="020B0604030504040204" pitchFamily="50" charset="-128"/>
                <a:ea typeface="メイリオ" panose="020B0604030504040204" pitchFamily="50" charset="-128"/>
              </a:rPr>
              <a:t>（特に、地域おこし協力隊の最大</a:t>
            </a:r>
            <a:r>
              <a:rPr lang="en-US" altLang="ja-JP" sz="1400" u="sng" dirty="0">
                <a:solidFill>
                  <a:srgbClr val="FF0000"/>
                </a:solidFill>
                <a:latin typeface="メイリオ" panose="020B0604030504040204" pitchFamily="50" charset="-128"/>
                <a:ea typeface="メイリオ" panose="020B0604030504040204" pitchFamily="50" charset="-128"/>
              </a:rPr>
              <a:t>3</a:t>
            </a:r>
            <a:r>
              <a:rPr lang="ja-JP" altLang="en-US" sz="1400" u="sng" dirty="0">
                <a:solidFill>
                  <a:srgbClr val="FF0000"/>
                </a:solidFill>
                <a:latin typeface="メイリオ" panose="020B0604030504040204" pitchFamily="50" charset="-128"/>
                <a:ea typeface="メイリオ" panose="020B0604030504040204" pitchFamily="50" charset="-128"/>
              </a:rPr>
              <a:t>年間で取り組みたい活動及びその活動により明らかにしたいことを具体的に説明してください）</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u="sng" dirty="0">
                <a:solidFill>
                  <a:srgbClr val="FF0000"/>
                </a:solidFill>
                <a:latin typeface="メイリオ" panose="020B0604030504040204" pitchFamily="50" charset="-128"/>
                <a:ea typeface="メイリオ" panose="020B0604030504040204" pitchFamily="50" charset="-128"/>
              </a:rPr>
              <a:t>（添付資料）</a:t>
            </a:r>
            <a:r>
              <a:rPr lang="en-US" altLang="ja-JP" sz="1600" u="sng" dirty="0">
                <a:solidFill>
                  <a:srgbClr val="FF0000"/>
                </a:solidFill>
                <a:latin typeface="メイリオ" panose="020B0604030504040204" pitchFamily="50" charset="-128"/>
                <a:ea typeface="メイリオ" panose="020B0604030504040204" pitchFamily="50" charset="-128"/>
              </a:rPr>
              <a:t>2022</a:t>
            </a:r>
            <a:r>
              <a:rPr lang="ja-JP" altLang="en-US" sz="1600" u="sng" dirty="0">
                <a:solidFill>
                  <a:srgbClr val="FF0000"/>
                </a:solidFill>
                <a:latin typeface="メイリオ" panose="020B0604030504040204" pitchFamily="50" charset="-128"/>
                <a:ea typeface="メイリオ" panose="020B0604030504040204" pitchFamily="50" charset="-128"/>
              </a:rPr>
              <a:t>年</a:t>
            </a:r>
            <a:r>
              <a:rPr lang="en-US" altLang="ja-JP" sz="1600" u="sng" dirty="0">
                <a:solidFill>
                  <a:srgbClr val="FF0000"/>
                </a:solidFill>
                <a:latin typeface="メイリオ" panose="020B0604030504040204" pitchFamily="50" charset="-128"/>
                <a:ea typeface="メイリオ" panose="020B0604030504040204" pitchFamily="50" charset="-128"/>
              </a:rPr>
              <a:t>4</a:t>
            </a:r>
            <a:r>
              <a:rPr lang="ja-JP" altLang="en-US" sz="1600" u="sng" dirty="0">
                <a:solidFill>
                  <a:srgbClr val="FF0000"/>
                </a:solidFill>
                <a:latin typeface="メイリオ" panose="020B0604030504040204" pitchFamily="50" charset="-128"/>
                <a:ea typeface="メイリオ" panose="020B0604030504040204" pitchFamily="50" charset="-128"/>
              </a:rPr>
              <a:t>月</a:t>
            </a:r>
            <a:r>
              <a:rPr lang="ja-JP" altLang="en-US" sz="1600" u="sng">
                <a:solidFill>
                  <a:srgbClr val="FF0000"/>
                </a:solidFill>
                <a:latin typeface="メイリオ" panose="020B0604030504040204" pitchFamily="50" charset="-128"/>
                <a:ea typeface="メイリオ" panose="020B0604030504040204" pitchFamily="50" charset="-128"/>
              </a:rPr>
              <a:t>～</a:t>
            </a:r>
            <a:r>
              <a:rPr lang="en-US" altLang="ja-JP" sz="1600" u="sng" dirty="0">
                <a:solidFill>
                  <a:srgbClr val="FF0000"/>
                </a:solidFill>
                <a:latin typeface="メイリオ" panose="020B0604030504040204" pitchFamily="50" charset="-128"/>
                <a:ea typeface="メイリオ" panose="020B0604030504040204" pitchFamily="50" charset="-128"/>
              </a:rPr>
              <a:t>2024</a:t>
            </a:r>
            <a:r>
              <a:rPr lang="ja-JP" altLang="en-US" sz="1600" u="sng">
                <a:solidFill>
                  <a:srgbClr val="FF0000"/>
                </a:solidFill>
                <a:latin typeface="メイリオ" panose="020B0604030504040204" pitchFamily="50" charset="-128"/>
                <a:ea typeface="メイリオ" panose="020B0604030504040204" pitchFamily="50" charset="-128"/>
              </a:rPr>
              <a:t>年</a:t>
            </a:r>
            <a:r>
              <a:rPr lang="en-US" altLang="ja-JP" sz="1600" u="sng" dirty="0">
                <a:solidFill>
                  <a:srgbClr val="FF0000"/>
                </a:solidFill>
                <a:latin typeface="メイリオ" panose="020B0604030504040204" pitchFamily="50" charset="-128"/>
                <a:ea typeface="メイリオ" panose="020B0604030504040204" pitchFamily="50" charset="-128"/>
              </a:rPr>
              <a:t>3</a:t>
            </a:r>
            <a:r>
              <a:rPr lang="ja-JP" altLang="en-US" sz="1600" u="sng" dirty="0">
                <a:solidFill>
                  <a:srgbClr val="FF0000"/>
                </a:solidFill>
                <a:latin typeface="メイリオ" panose="020B0604030504040204" pitchFamily="50" charset="-128"/>
                <a:ea typeface="メイリオ" panose="020B0604030504040204" pitchFamily="50" charset="-128"/>
              </a:rPr>
              <a:t>月までの収支計画</a:t>
            </a:r>
            <a:endParaRPr lang="en-US" altLang="ja-JP" sz="1600" u="sng" dirty="0">
              <a:solidFill>
                <a:srgbClr val="FF0000"/>
              </a:solidFill>
              <a:latin typeface="メイリオ" panose="020B0604030504040204" pitchFamily="50" charset="-128"/>
              <a:ea typeface="メイリオ" panose="020B0604030504040204" pitchFamily="50" charset="-128"/>
            </a:endParaRPr>
          </a:p>
        </p:txBody>
      </p:sp>
      <p:grpSp>
        <p:nvGrpSpPr>
          <p:cNvPr id="8" name="グループ化 1">
            <a:extLst>
              <a:ext uri="{FF2B5EF4-FFF2-40B4-BE49-F238E27FC236}">
                <a16:creationId xmlns:a16="http://schemas.microsoft.com/office/drawing/2014/main" id="{B4F90ACD-9DE8-954C-9931-B54CA9D04506}"/>
              </a:ext>
            </a:extLst>
          </p:cNvPr>
          <p:cNvGrpSpPr>
            <a:grpSpLocks/>
          </p:cNvGrpSpPr>
          <p:nvPr/>
        </p:nvGrpSpPr>
        <p:grpSpPr bwMode="auto">
          <a:xfrm>
            <a:off x="-7938" y="-7938"/>
            <a:ext cx="9024938" cy="827088"/>
            <a:chOff x="-7934" y="-7938"/>
            <a:chExt cx="7990394" cy="827088"/>
          </a:xfrm>
        </p:grpSpPr>
        <p:sp>
          <p:nvSpPr>
            <p:cNvPr id="9" name="正方形/長方形 8">
              <a:extLst>
                <a:ext uri="{FF2B5EF4-FFF2-40B4-BE49-F238E27FC236}">
                  <a16:creationId xmlns:a16="http://schemas.microsoft.com/office/drawing/2014/main" id="{05C1BBF9-5F6E-5C45-98B3-6D574EB29B7D}"/>
                </a:ext>
              </a:extLst>
            </p:cNvPr>
            <p:cNvSpPr/>
            <p:nvPr/>
          </p:nvSpPr>
          <p:spPr bwMode="auto">
            <a:xfrm>
              <a:off x="746832" y="234950"/>
              <a:ext cx="723562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a:t>
              </a:r>
              <a:r>
                <a:rPr lang="ja-JP" altLang="en-US" sz="2000" b="1">
                  <a:solidFill>
                    <a:schemeClr val="accent6">
                      <a:lumMod val="75000"/>
                    </a:schemeClr>
                  </a:solidFill>
                  <a:latin typeface="メイリオ" panose="020B0604030504040204" pitchFamily="34" charset="-128"/>
                  <a:ea typeface="メイリオ" panose="020B0604030504040204" pitchFamily="34" charset="-128"/>
                </a:rPr>
                <a:t>プレゼン資料に関して</a:t>
              </a:r>
              <a:endParaRPr lang="en-US" altLang="ja-JP" sz="2000" b="1" dirty="0">
                <a:solidFill>
                  <a:schemeClr val="accent2"/>
                </a:solidFill>
                <a:latin typeface="メイリオ" panose="020B0604030504040204" pitchFamily="50" charset="-128"/>
                <a:ea typeface="メイリオ" panose="020B0604030504040204" pitchFamily="50" charset="-128"/>
              </a:endParaRPr>
            </a:p>
          </p:txBody>
        </p:sp>
        <p:sp>
          <p:nvSpPr>
            <p:cNvPr id="11" name="直角三角形 10">
              <a:extLst>
                <a:ext uri="{FF2B5EF4-FFF2-40B4-BE49-F238E27FC236}">
                  <a16:creationId xmlns:a16="http://schemas.microsoft.com/office/drawing/2014/main" id="{83930E34-4614-CD40-AD9C-37AA40B8CCE6}"/>
                </a:ext>
              </a:extLst>
            </p:cNvPr>
            <p:cNvSpPr/>
            <p:nvPr/>
          </p:nvSpPr>
          <p:spPr bwMode="auto">
            <a:xfrm rot="10800000" flipH="1">
              <a:off x="-7934" y="-7938"/>
              <a:ext cx="829259" cy="82708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eaLnBrk="1" fontAlgn="auto" hangingPunct="1">
                <a:spcBef>
                  <a:spcPts val="0"/>
                </a:spcBef>
                <a:spcAft>
                  <a:spcPts val="0"/>
                </a:spcAft>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0397430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593</Words>
  <Application>Microsoft Macintosh PowerPoint</Application>
  <PresentationFormat>画面に合わせる (4:3)</PresentationFormat>
  <Paragraphs>47</Paragraphs>
  <Slides>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主催・担当窓口：岡山県西粟倉村役場　運営協力：エーゼロ株式会社   この度は西粟倉村起業型地域おこし協力隊選考会へのエントリーをご検討いただき、誠にありがとうございます。エントリーご希望の方は次ページ以降にご記入の上、提出をお願いいたします。   【エントリー締切】　 　2022年1月7日（金）17:00（必着）  【ご提出先】 　以下の宛先にメールにてご提出ください。　 　   ・メールアドレス：sankan@vill.nishiawakura.lg.jp 　　・宛先：西粟倉村役場　産業観光課　藤川 宛 　　・件名：【起業型協力隊】エントリー（お名前）  【ご提出内容】　 　エントリーシート、収支計画及び事業プレゼン資料 　※補足資料があれば添付いただいても構いません。 　※選考会では提出いただいた事業プレゼン資料をプレゼンに使用いただくことを想定しています。提出後にデータの差し替えを 　　希望される場合は、選考会の前日までにお送りください（当日のデータ差し替えはでき兼ねますのでご了承ください）。    　（プレゼンの持ち時間お一人30分（プレゼン7分＋質疑応答23分まで）を予定）  【個人情報の取り扱いについて】 　ご登録いただいた情報は、エントリーに関して必要となる様々な事項のご連絡のために利用させていた　　 　だきます。皆様の個人情報を皆様の同意なしに業務委託先以外の第三者に開示・提供することはござい　 　ません（法令等により開示を求められた場合を除く）。</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主催：岡山県西粟倉村役場　　企画運営：エーゼロ株式会社   この度は西粟倉ローカルベンチャースクール2020へのエントリーをご検討いただき、 誠にありがとうございます。続くページにご記入の上、ご提出をお願いいたします。   【エントリー締切】　 　2019年10月31日（木）18:00まで  【ご提出先】 　以下の宛先にメールにてご提出ください。　 　　lv@a-zero.co.jp 　　西粟倉ローカルベンチャースクール2020運営事務局／エーゼロ株式会社　高橋・大井 宛 　　件名：【西粟倉LVS2020】エントリー（氏名）  【ご提出内容】　 　エントリーシート及び企画書 　※補足資料があれば添付いただいても構いません。  【個人情報の取り扱いについて】 　本エントリーシートと企画書を元に書類選考を実施し、選考目的にのみ使用いたします。ご登録いただ　 　いた情報は、エントリーに関して必要となる様々な事項のご連絡のために利用させていただきます。皆 　様の個人情報を皆様の同意なしに業務委託先以外の第三者に開示・提供することはございません（法令 　等により開示を求められた場合を除く）。</dc:title>
  <dc:creator>Microsoft Office User</dc:creator>
  <cp:lastModifiedBy>大井 健史</cp:lastModifiedBy>
  <cp:revision>33</cp:revision>
  <dcterms:created xsi:type="dcterms:W3CDTF">2019-10-08T05:16:50Z</dcterms:created>
  <dcterms:modified xsi:type="dcterms:W3CDTF">2021-09-30T06:45:08Z</dcterms:modified>
</cp:coreProperties>
</file>